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kxW6C38/lQwbcgETw5IPA==" hashData="/IL2jlmqc1L48r/+Qd5valTuQvOmNahFjH9LUqtrc5A6kurevXMQn6p4FJBbFWHELk14vrt6E9HEnFg510ynV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0">
              <a:srgbClr val="00B050"/>
            </a:gs>
            <a:gs pos="88000">
              <a:schemeClr val="accent1">
                <a:lumMod val="45000"/>
                <a:lumOff val="55000"/>
              </a:schemeClr>
            </a:gs>
            <a:gs pos="100000">
              <a:srgbClr val="66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8680" y="1162594"/>
            <a:ext cx="10358846" cy="18941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4663" y="4088674"/>
            <a:ext cx="932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solidFill>
                  <a:srgbClr val="FF0000"/>
                </a:solidFill>
                <a:latin typeface="Abo-thar" panose="05010101010101010101" pitchFamily="2" charset="2"/>
              </a:rPr>
              <a:t>مهارت تصمیم گیری</a:t>
            </a:r>
            <a:endParaRPr lang="en-US" sz="9600" b="1" dirty="0">
              <a:solidFill>
                <a:srgbClr val="FF0000"/>
              </a:solidFill>
              <a:latin typeface="Abo-thar" panose="0501010101010101010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39" y="579893"/>
            <a:ext cx="3066528" cy="3059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30137" y="692331"/>
            <a:ext cx="7171509" cy="148916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دقت در کوچک های بزرگ</a:t>
            </a:r>
            <a:endParaRPr lang="en-US" sz="66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30137" y="2529839"/>
            <a:ext cx="7171509" cy="397546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شریک بن عبدالله نخعی و خوردن لقمه ای حرام از سفره مهدی بن منصور عباسی</a:t>
            </a:r>
            <a:endParaRPr lang="en-US" sz="66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‫صلوا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" y="869430"/>
            <a:ext cx="11266919" cy="512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6616" y="1436913"/>
            <a:ext cx="9823269" cy="23774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تصمیم گیری یعنی توانایی انتخاب و اقدام به موقع و مؤثّر در موقعیت های زندگی.</a:t>
            </a:r>
            <a:endParaRPr lang="en-US" sz="6600" b="1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6617" y="4071255"/>
            <a:ext cx="9823269" cy="23774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تصمیم گیری یعنی اِعمال اراده در لحظه لازم و تشخیص صحیح.</a:t>
            </a:r>
            <a:endParaRPr lang="en-US" sz="6600" b="1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96394" y="134983"/>
            <a:ext cx="2503712" cy="940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FF0000"/>
                </a:solidFill>
                <a:latin typeface="Andalus" panose="02020603050405020304" pitchFamily="18" charset="-78"/>
                <a:cs typeface="B Elham" panose="00000400000000000000" pitchFamily="2" charset="-78"/>
              </a:rPr>
              <a:t>تعریف</a:t>
            </a:r>
            <a:endParaRPr lang="en-US" sz="8000" b="1" dirty="0">
              <a:solidFill>
                <a:srgbClr val="FF0000"/>
              </a:solidFill>
              <a:latin typeface="Andalus" panose="02020603050405020304" pitchFamily="18" charset="-78"/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‫بر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" y="214376"/>
            <a:ext cx="11646177" cy="64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1154" y="705394"/>
            <a:ext cx="10450286" cy="2390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زندگی عبارت است از هزاران تصمیم کوچک و بزرگ، مانند:</a:t>
            </a:r>
            <a:endParaRPr lang="en-US" sz="8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5725" y="3396343"/>
            <a:ext cx="326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رشته تحصیلی</a:t>
            </a:r>
            <a:endParaRPr lang="en-US" sz="5400" b="1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9177" y="4498421"/>
            <a:ext cx="262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ترک دوست</a:t>
            </a:r>
            <a:endParaRPr lang="en-US" sz="5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608" y="5264553"/>
            <a:ext cx="326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انتخاب دوست</a:t>
            </a:r>
            <a:endParaRPr lang="en-US" sz="5400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323" y="3548743"/>
            <a:ext cx="276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انتخاب شغل</a:t>
            </a:r>
            <a:endParaRPr lang="en-US" sz="54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908" y="3357266"/>
            <a:ext cx="2020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ازدواج</a:t>
            </a:r>
            <a:endParaRPr lang="en-US" sz="5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0456" y="5138834"/>
            <a:ext cx="262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هجرت</a:t>
            </a:r>
            <a:endParaRPr lang="en-US" sz="54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47166" y="1449977"/>
            <a:ext cx="3670663" cy="3135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اقسام</a:t>
            </a:r>
            <a:endParaRPr lang="fa-IR" sz="6600" b="1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66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تصمیم گیری</a:t>
            </a:r>
            <a:endParaRPr lang="en-US" sz="66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463" y="222068"/>
            <a:ext cx="3944982" cy="1881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سفیهانه</a:t>
            </a:r>
            <a:endParaRPr lang="en-US" sz="96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9108" y="2451462"/>
            <a:ext cx="3944982" cy="18810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جاهلانه</a:t>
            </a:r>
            <a:endParaRPr lang="en-US" sz="96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3463" y="4680857"/>
            <a:ext cx="3944982" cy="1881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حکیمانه</a:t>
            </a:r>
            <a:endParaRPr lang="en-US" sz="9600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513319" y="222068"/>
            <a:ext cx="470263" cy="5852160"/>
          </a:xfrm>
          <a:prstGeom prst="rightBrac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5205" y="222069"/>
            <a:ext cx="4976949" cy="1201783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شرایط تصمیم گیری</a:t>
            </a:r>
            <a:endParaRPr lang="en-US" sz="72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81406" y="1854926"/>
            <a:ext cx="4016828" cy="7968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1. دور اندیشی و حزم</a:t>
            </a:r>
            <a:endParaRPr lang="en-US" sz="4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726" y="2651760"/>
            <a:ext cx="97448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قَالَ رَسُولُ اللَّهِ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صَلَّى اللَّهُ عَلَيْهِ وَ آلِهِ</a:t>
            </a:r>
            <a:r>
              <a:rPr lang="fa-IR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algn="ctr" rtl="1"/>
            <a:r>
              <a:rPr lang="fa-IR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7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« إِذَا </a:t>
            </a:r>
            <a:r>
              <a:rPr lang="fa-IR" sz="7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أنت هَمَمْتَ </a:t>
            </a:r>
            <a:r>
              <a:rPr lang="fa-IR" sz="7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بِأَمْرِ فَتَدَبَّرْ عَاقِبَتَه»</a:t>
            </a:r>
            <a:r>
              <a:rPr lang="fa-IR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‏</a:t>
            </a:r>
            <a:endParaRPr lang="en-US" sz="4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 rtl="1"/>
            <a:r>
              <a:rPr lang="fa-IR" sz="2800" b="1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قرب الإسناد (ط - الحديثة)، متن، ص: 66</a:t>
            </a:r>
            <a:endParaRPr lang="en-US" sz="28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en-US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  <a:p>
            <a:pPr algn="ctr"/>
            <a:endParaRPr lang="en-US" sz="4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146" name="Picture 2" descr="Image result for ‫تصمیم گیری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93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950" y="4047816"/>
            <a:ext cx="3985351" cy="28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587283"/>
            <a:ext cx="9322526" cy="582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8908869" y="404948"/>
            <a:ext cx="3050176" cy="7968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 مشورت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994" y="1058091"/>
            <a:ext cx="772014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قال علی </a:t>
            </a:r>
            <a:r>
              <a:rPr lang="fa-IR" sz="5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علیه السّلام</a:t>
            </a:r>
            <a:r>
              <a:rPr lang="fa-IR" sz="7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algn="ctr"/>
            <a:r>
              <a:rPr lang="fa-IR" sz="115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إِذَا عَزَمْتَ‏ فَاسْتَشِر</a:t>
            </a:r>
            <a:br>
              <a:rPr lang="fa-IR" sz="115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عيون الحكم و المواعظ (لليثي)، ص: 134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9600" dirty="0"/>
          </a:p>
          <a:p>
            <a:pPr algn="ctr"/>
            <a:endParaRPr lang="en-US" sz="11500" b="1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‫تصمیم گیری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5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85"/>
          <a:stretch/>
        </p:blipFill>
        <p:spPr bwMode="auto">
          <a:xfrm>
            <a:off x="0" y="3498372"/>
            <a:ext cx="6714309" cy="33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08868" y="287383"/>
            <a:ext cx="3024051" cy="7968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3. قانونمندی 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7" y="1084217"/>
            <a:ext cx="89219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قال علی </a:t>
            </a:r>
            <a:r>
              <a:rPr lang="fa-IR" sz="4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علیه السّلام</a:t>
            </a:r>
            <a:r>
              <a:rPr lang="fa-IR" sz="5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algn="ctr"/>
            <a:r>
              <a:rPr lang="fa-IR" sz="6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لا تَعْزِمْ‏ عَلَى‏ مَا لَا تَسْتَبِينُ الرُّشْدَ فِيهِ.</a:t>
            </a:r>
            <a:br>
              <a:rPr lang="fa-IR" sz="66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36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عيون </a:t>
            </a:r>
            <a:r>
              <a:rPr lang="fa-IR" sz="36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الحكم و المواعظ (لليثي)، ص: 517</a:t>
            </a:r>
          </a:p>
          <a:p>
            <a:r>
              <a:rPr lang="fa-IR" sz="36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36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8800" b="1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en-US" sz="5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314" y="315683"/>
            <a:ext cx="3842652" cy="1188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4. علم و آگاهی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23314" y="1611083"/>
            <a:ext cx="3842653" cy="1188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5. عقل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23314" y="2906483"/>
            <a:ext cx="3842654" cy="1188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6. شجاعت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2161" y="4201883"/>
            <a:ext cx="4913808" cy="1188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7. توجه به منابع مالی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2161" y="5497283"/>
            <a:ext cx="4913807" cy="1188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8. استفاده از تجربه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050" name="Picture 2" descr="Image result for ‫تصمیم گیری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86333" l="37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683"/>
            <a:ext cx="6362790" cy="47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069" y="2129245"/>
            <a:ext cx="2573383" cy="1998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مراحل تصمیم گیری</a:t>
            </a:r>
            <a:endParaRPr lang="en-US" sz="5400" b="1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103" y="426714"/>
            <a:ext cx="7145384" cy="100584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1. تحلیل مزایا و معایب و موازنه</a:t>
            </a:r>
            <a:endParaRPr lang="en-US" sz="60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6103" y="1619790"/>
            <a:ext cx="7145384" cy="100584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2. جمع آوری اطلاعات لازم</a:t>
            </a:r>
            <a:endParaRPr lang="en-US" sz="60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6103" y="2812866"/>
            <a:ext cx="7145384" cy="100584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3. پیش بینی نتایج و تدبّر</a:t>
            </a:r>
            <a:endParaRPr lang="en-US" sz="60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6103" y="3971106"/>
            <a:ext cx="7145384" cy="100584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4. توکّل و اقدام</a:t>
            </a:r>
            <a:endParaRPr lang="en-US" sz="60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9165" y="5129346"/>
            <a:ext cx="7145384" cy="100584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5. ارزیابی و تحلیل پس از اقدام</a:t>
            </a:r>
            <a:endParaRPr lang="en-US" sz="60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758646" y="389706"/>
            <a:ext cx="470263" cy="5852160"/>
          </a:xfrm>
          <a:prstGeom prst="rightBrac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211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Abo-thar</vt:lpstr>
      <vt:lpstr>Adobe Arabic</vt:lpstr>
      <vt:lpstr>Andalus</vt:lpstr>
      <vt:lpstr>Arial</vt:lpstr>
      <vt:lpstr>B Elham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9</cp:revision>
  <dcterms:created xsi:type="dcterms:W3CDTF">2016-12-07T05:08:35Z</dcterms:created>
  <dcterms:modified xsi:type="dcterms:W3CDTF">2018-01-20T06:07:29Z</dcterms:modified>
</cp:coreProperties>
</file>