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4" r:id="rId8"/>
    <p:sldId id="263" r:id="rId9"/>
    <p:sldId id="265" r:id="rId10"/>
    <p:sldId id="261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S6Js9gViX266ld4QBYRByQ==" hashData="jeVGPKYwzYzwtbls0KNoO2CgOy1Hx9RhvEkI9WdyIXbs3Ed2rIDnKRRhP2N9l9vHk+rs0cEHH2ei+DLBcx7a5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064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883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6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2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1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0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2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86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5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18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901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4000">
              <a:srgbClr val="92D050"/>
            </a:gs>
            <a:gs pos="0">
              <a:srgbClr val="00B050"/>
            </a:gs>
            <a:gs pos="88000">
              <a:schemeClr val="accent1">
                <a:lumMod val="45000"/>
                <a:lumOff val="55000"/>
              </a:schemeClr>
            </a:gs>
            <a:gs pos="100000">
              <a:srgbClr val="6699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5CCC3-6CE6-4A92-8B47-F4FD3C82A88F}" type="datetimeFigureOut">
              <a:rPr lang="en-US" smtClean="0"/>
              <a:t>1/20/2018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79B51-A533-4518-BEB5-101CAAA391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175" y="1098297"/>
            <a:ext cx="7392406" cy="4393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57467" y="4655175"/>
            <a:ext cx="94618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8800" b="1" dirty="0" smtClean="0">
                <a:cs typeface="A Sane Jaleh" panose="02000700000000000000" pitchFamily="2" charset="-78"/>
              </a:rPr>
              <a:t>مهارت حلّ مسأله</a:t>
            </a:r>
            <a:endParaRPr lang="en-US" sz="8800" b="1" dirty="0">
              <a:cs typeface="A Sane Jaleh" panose="020007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229" t="22892" r="2488" b="27429"/>
          <a:stretch/>
        </p:blipFill>
        <p:spPr>
          <a:xfrm>
            <a:off x="4090767" y="353595"/>
            <a:ext cx="3995225" cy="1489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49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977575" y="351692"/>
            <a:ext cx="4740813" cy="102694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cs typeface="A Soraya" panose="00000700000000000000" pitchFamily="2" charset="-78"/>
              </a:rPr>
              <a:t>فرایند حلّ مسأله</a:t>
            </a:r>
            <a:endParaRPr lang="en-US" sz="4000" dirty="0">
              <a:cs typeface="A Soraya" panose="000007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588" y="1519311"/>
            <a:ext cx="1086025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AutoNum type="arabicPeriod"/>
            </a:pPr>
            <a:r>
              <a:rPr lang="fa-IR" sz="4800" dirty="0" smtClean="0">
                <a:cs typeface="A Soraya" panose="00000700000000000000" pitchFamily="2" charset="-78"/>
              </a:rPr>
              <a:t>تهیه فهرستی از مشکلات و طبقه    بندی و تحلیل آنها</a:t>
            </a:r>
          </a:p>
          <a:p>
            <a:pPr marL="342900" indent="-342900" algn="r" rtl="1">
              <a:buAutoNum type="arabicPeriod"/>
            </a:pPr>
            <a:r>
              <a:rPr lang="fa-IR" sz="4800" dirty="0" smtClean="0">
                <a:cs typeface="A Soraya" panose="00000700000000000000" pitchFamily="2" charset="-78"/>
              </a:rPr>
              <a:t>تهیه فهرستی از راه حل های در دسترس</a:t>
            </a:r>
          </a:p>
          <a:p>
            <a:pPr marL="342900" indent="-342900" algn="r" rtl="1">
              <a:buAutoNum type="arabicPeriod"/>
            </a:pPr>
            <a:r>
              <a:rPr lang="fa-IR" sz="4800" dirty="0" smtClean="0">
                <a:cs typeface="A Soraya" panose="00000700000000000000" pitchFamily="2" charset="-78"/>
              </a:rPr>
              <a:t>خلق راه حل های جدید</a:t>
            </a:r>
          </a:p>
          <a:p>
            <a:pPr marL="342900" indent="-342900" algn="r" rtl="1">
              <a:buAutoNum type="arabicPeriod"/>
            </a:pPr>
            <a:r>
              <a:rPr lang="fa-IR" sz="4800" dirty="0" smtClean="0">
                <a:cs typeface="A Soraya" panose="00000700000000000000" pitchFamily="2" charset="-78"/>
              </a:rPr>
              <a:t>امتحان راه حل ها</a:t>
            </a:r>
          </a:p>
          <a:p>
            <a:pPr marL="342900" indent="-342900" algn="r" rtl="1">
              <a:buAutoNum type="arabicPeriod"/>
            </a:pPr>
            <a:r>
              <a:rPr lang="fa-IR" sz="4800" dirty="0" smtClean="0">
                <a:cs typeface="A Soraya" panose="00000700000000000000" pitchFamily="2" charset="-78"/>
              </a:rPr>
              <a:t>انتخاب راه حل ها</a:t>
            </a:r>
            <a:endParaRPr lang="en-US" sz="4800" dirty="0"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83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‫بک قشنگ‬‎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566" y="7202"/>
            <a:ext cx="12309566" cy="682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679766" y="478302"/>
            <a:ext cx="2729132" cy="1491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</a:rPr>
              <a:t>مثال اول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0166" y="669891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</a:rPr>
              <a:t>چگونگی نصب حجر الاسود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679766" y="2614246"/>
            <a:ext cx="2729132" cy="1491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</a:rPr>
              <a:t>مثال دوم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679766" y="4750190"/>
            <a:ext cx="2729132" cy="149117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solidFill>
                  <a:srgbClr val="002060"/>
                </a:solidFill>
              </a:rPr>
              <a:t>مثال سوم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0843" y="2765812"/>
            <a:ext cx="8229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600" b="1" dirty="0" smtClean="0">
                <a:solidFill>
                  <a:srgbClr val="FFFF00"/>
                </a:solidFill>
              </a:rPr>
              <a:t>حل مسأله فروش برنج</a:t>
            </a:r>
            <a:endParaRPr lang="en-US" sz="6600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9348" y="4941779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5400" b="1" dirty="0" smtClean="0">
                <a:solidFill>
                  <a:srgbClr val="FFFF00"/>
                </a:solidFill>
              </a:rPr>
              <a:t>ابتکار روس ها در نوشتن با مداد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3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 animBg="1"/>
      <p:bldP spid="6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7000"/>
            <a:ext cx="12192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2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33" y="239151"/>
            <a:ext cx="10207515" cy="6379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85070" y="878564"/>
            <a:ext cx="865163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6000" b="1" dirty="0" smtClean="0">
                <a:solidFill>
                  <a:srgbClr val="FFFF00"/>
                </a:solidFill>
              </a:rPr>
              <a:t>به تمرین و جسارت حلّ معضلات و برطرف کردن مشکلات زندگی خود و دیگران و توانایی کشف ریشه مشکلات و موانع زندگی مهارت </a:t>
            </a:r>
            <a:r>
              <a:rPr lang="fa-IR" sz="8800" b="1" dirty="0" smtClean="0">
                <a:solidFill>
                  <a:srgbClr val="FFC000"/>
                </a:solidFill>
              </a:rPr>
              <a:t>حلّ مسأله </a:t>
            </a:r>
            <a:r>
              <a:rPr lang="fa-IR" sz="6000" b="1" dirty="0" smtClean="0">
                <a:solidFill>
                  <a:srgbClr val="FFFF00"/>
                </a:solidFill>
              </a:rPr>
              <a:t>می گویند. </a:t>
            </a:r>
            <a:endParaRPr lang="en-U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36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6" y="117457"/>
            <a:ext cx="11394831" cy="683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91176" y="565862"/>
            <a:ext cx="929874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44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قال علی </a:t>
            </a:r>
            <a:r>
              <a:rPr lang="fa-IR" sz="2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علیه السلام</a:t>
            </a:r>
            <a:r>
              <a:rPr lang="fa-IR" sz="44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:</a:t>
            </a:r>
          </a:p>
          <a:p>
            <a:pPr algn="ctr" rtl="1"/>
            <a:r>
              <a:rPr lang="fa-IR" sz="13800" b="1" dirty="0" smtClean="0">
                <a:solidFill>
                  <a:srgbClr val="FFFF00"/>
                </a:solidFill>
                <a:cs typeface="2  Yekan" panose="00000400000000000000" pitchFamily="2" charset="-78"/>
              </a:rPr>
              <a:t>لكلّ </a:t>
            </a:r>
            <a:r>
              <a:rPr lang="fa-IR" sz="13800" b="1" dirty="0">
                <a:solidFill>
                  <a:srgbClr val="FFFF00"/>
                </a:solidFill>
                <a:cs typeface="2  Yekan" panose="00000400000000000000" pitchFamily="2" charset="-78"/>
              </a:rPr>
              <a:t>شي‏ء حيلة</a:t>
            </a:r>
            <a:r>
              <a:rPr lang="fa-IR" sz="6600" b="1" dirty="0">
                <a:solidFill>
                  <a:srgbClr val="FFFF00"/>
                </a:solidFill>
                <a:cs typeface="2  Yekan" panose="00000400000000000000" pitchFamily="2" charset="-78"/>
              </a:rPr>
              <a:t/>
            </a:r>
            <a:br>
              <a:rPr lang="fa-IR" sz="6600" b="1" dirty="0">
                <a:solidFill>
                  <a:srgbClr val="FFFF00"/>
                </a:solidFill>
                <a:cs typeface="2  Yekan" panose="00000400000000000000" pitchFamily="2" charset="-78"/>
              </a:rPr>
            </a:br>
            <a:endParaRPr lang="fa-IR" sz="6600" b="1" dirty="0">
              <a:solidFill>
                <a:srgbClr val="FFFF00"/>
              </a:solidFill>
              <a:cs typeface="2  Yekan" panose="00000400000000000000" pitchFamily="2" charset="-78"/>
            </a:endParaRPr>
          </a:p>
          <a:p>
            <a:pPr algn="ctr"/>
            <a:r>
              <a:rPr lang="fa-IR" sz="3200" b="1" dirty="0">
                <a:solidFill>
                  <a:srgbClr val="FFFF00"/>
                </a:solidFill>
                <a:cs typeface="2  Esfehan" panose="00000700000000000000" pitchFamily="2" charset="-78"/>
              </a:rPr>
              <a:t>غرر الحكم و درر الكلم، ص: 542</a:t>
            </a:r>
          </a:p>
          <a:p>
            <a:r>
              <a:rPr lang="fa-IR" sz="1200" dirty="0">
                <a:solidFill>
                  <a:srgbClr val="FFFF00"/>
                </a:solidFill>
              </a:rPr>
              <a:t/>
            </a:r>
            <a:br>
              <a:rPr lang="fa-IR" sz="1200" dirty="0">
                <a:solidFill>
                  <a:srgbClr val="FFFF00"/>
                </a:solidFill>
              </a:rPr>
            </a:br>
            <a:endParaRPr lang="fa-IR" sz="4400" dirty="0">
              <a:solidFill>
                <a:srgbClr val="FFFF00"/>
              </a:solidFill>
            </a:endParaRPr>
          </a:p>
          <a:p>
            <a:pPr algn="ctr" rtl="1"/>
            <a:endParaRPr lang="en-US" sz="4400" b="1" dirty="0">
              <a:solidFill>
                <a:srgbClr val="FFFF00"/>
              </a:solidFill>
              <a:cs typeface="2 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06778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36098" y="1842866"/>
            <a:ext cx="11099410" cy="4515729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7200" b="1" dirty="0" smtClean="0">
                <a:latin typeface="Adobe Arabic" panose="02040503050201020203" pitchFamily="18" charset="-78"/>
                <a:cs typeface="Adobe Arabic" panose="02040503050201020203" pitchFamily="18" charset="-78"/>
              </a:rPr>
              <a:t>عاملی ناشناخته یا شناخته شده ای است که موجب رکود، عقب گرد، سرگردانی، میل به انحراف وبدی و... در زندگی ما می شود.</a:t>
            </a:r>
            <a:endParaRPr lang="en-US" sz="72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83280" y="351692"/>
            <a:ext cx="5205046" cy="18850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b="1" dirty="0" smtClean="0">
                <a:cs typeface="A Soraya" panose="00000700000000000000" pitchFamily="2" charset="-78"/>
              </a:rPr>
              <a:t>مشکل و مسأله چیست؟</a:t>
            </a:r>
            <a:endParaRPr lang="en-US" sz="4800" b="1" dirty="0"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065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3628" y="407963"/>
            <a:ext cx="8932985" cy="161778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b="1" dirty="0" smtClean="0"/>
              <a:t>ابزارهای اخلاقی و صفاتی حلّ مسأله</a:t>
            </a:r>
            <a:endParaRPr lang="en-US" sz="5400" b="1" dirty="0"/>
          </a:p>
        </p:txBody>
      </p:sp>
      <p:sp>
        <p:nvSpPr>
          <p:cNvPr id="5" name="Bevel 4"/>
          <p:cNvSpPr/>
          <p:nvPr/>
        </p:nvSpPr>
        <p:spPr>
          <a:xfrm>
            <a:off x="815925" y="2293034"/>
            <a:ext cx="3474721" cy="3172266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3.مثبت اندیشی</a:t>
            </a:r>
            <a:endParaRPr lang="en-US" sz="48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522761" y="2293034"/>
            <a:ext cx="3474721" cy="3172266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4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2.مشورت</a:t>
            </a:r>
            <a:endParaRPr lang="en-US" sz="44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8229597" y="2293034"/>
            <a:ext cx="3474721" cy="3172266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1. جامع نگری</a:t>
            </a:r>
            <a:endParaRPr lang="en-US" sz="48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2356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4" y="108705"/>
            <a:ext cx="10634345" cy="66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evel 2"/>
          <p:cNvSpPr/>
          <p:nvPr/>
        </p:nvSpPr>
        <p:spPr>
          <a:xfrm>
            <a:off x="1300089" y="1655297"/>
            <a:ext cx="9863797" cy="2860431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54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4. یاری خواهی از دیگران</a:t>
            </a:r>
            <a:endParaRPr lang="en-US" sz="54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263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14" y="108705"/>
            <a:ext cx="10634345" cy="663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Bevel 1"/>
          <p:cNvSpPr/>
          <p:nvPr/>
        </p:nvSpPr>
        <p:spPr>
          <a:xfrm>
            <a:off x="1089074" y="318869"/>
            <a:ext cx="9863797" cy="1960098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4800" b="1" dirty="0" smtClean="0">
              <a:solidFill>
                <a:srgbClr val="C00000"/>
              </a:solidFill>
              <a:cs typeface="A Soraya" panose="00000700000000000000" pitchFamily="2" charset="-78"/>
            </a:endParaRPr>
          </a:p>
          <a:p>
            <a:pPr algn="ctr" rtl="1"/>
            <a:r>
              <a:rPr lang="fa-IR" sz="48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5. اطمینان از امکان حل مشکل</a:t>
            </a:r>
          </a:p>
          <a:p>
            <a:pPr algn="ctr" rtl="1"/>
            <a:endParaRPr lang="en-US" sz="48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6258" y="2489981"/>
            <a:ext cx="8609428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b="1" dirty="0" smtClean="0">
                <a:solidFill>
                  <a:srgbClr val="FFFF00"/>
                </a:solidFill>
                <a:cs typeface="2  Homa" panose="00000400000000000000" pitchFamily="2" charset="-78"/>
              </a:rPr>
              <a:t>قال علی </a:t>
            </a:r>
            <a:r>
              <a:rPr lang="fa-IR" sz="4800" b="1" dirty="0" smtClean="0">
                <a:solidFill>
                  <a:srgbClr val="FFFF00"/>
                </a:solidFill>
                <a:cs typeface="2  Homa" panose="00000400000000000000" pitchFamily="2" charset="-78"/>
              </a:rPr>
              <a:t>علیه السلام</a:t>
            </a:r>
            <a:r>
              <a:rPr lang="fa-IR" sz="6600" b="1" dirty="0" smtClean="0">
                <a:solidFill>
                  <a:srgbClr val="FFFF00"/>
                </a:solidFill>
                <a:cs typeface="2  Homa" panose="00000400000000000000" pitchFamily="2" charset="-78"/>
              </a:rPr>
              <a:t>:</a:t>
            </a:r>
          </a:p>
          <a:p>
            <a:pPr algn="ctr"/>
            <a:r>
              <a:rPr lang="fa-IR" sz="6600" b="1" dirty="0" smtClean="0">
                <a:solidFill>
                  <a:srgbClr val="FFFF00"/>
                </a:solidFill>
                <a:cs typeface="2  Homa" panose="00000400000000000000" pitchFamily="2" charset="-78"/>
              </a:rPr>
              <a:t>كلّ </a:t>
            </a:r>
            <a:r>
              <a:rPr lang="fa-IR" sz="6600" b="1" dirty="0">
                <a:solidFill>
                  <a:srgbClr val="FFFF00"/>
                </a:solidFill>
                <a:cs typeface="2  Homa" panose="00000400000000000000" pitchFamily="2" charset="-78"/>
              </a:rPr>
              <a:t>شئ فيه حيلة إلّا القضاء</a:t>
            </a:r>
            <a:br>
              <a:rPr lang="fa-IR" sz="6600" b="1" dirty="0">
                <a:solidFill>
                  <a:srgbClr val="FFFF00"/>
                </a:solidFill>
                <a:cs typeface="2  Homa" panose="00000400000000000000" pitchFamily="2" charset="-78"/>
              </a:rPr>
            </a:br>
            <a:r>
              <a:rPr lang="fa-IR" sz="3200" b="1" dirty="0">
                <a:solidFill>
                  <a:srgbClr val="FFFF00"/>
                </a:solidFill>
                <a:cs typeface="2  Homa" panose="00000400000000000000" pitchFamily="2" charset="-78"/>
              </a:rPr>
              <a:t>غرر الحكم و درر الكلم، ص: 508</a:t>
            </a:r>
          </a:p>
          <a:p>
            <a:r>
              <a:rPr lang="fa-IR" dirty="0">
                <a:solidFill>
                  <a:srgbClr val="FFFF00"/>
                </a:solidFill>
              </a:rPr>
              <a:t/>
            </a:r>
            <a:br>
              <a:rPr lang="fa-IR" dirty="0">
                <a:solidFill>
                  <a:srgbClr val="FFFF00"/>
                </a:solidFill>
              </a:rPr>
            </a:br>
            <a:endParaRPr lang="fa-IR" sz="6600" dirty="0">
              <a:solidFill>
                <a:srgbClr val="FFFF00"/>
              </a:solidFill>
            </a:endParaRPr>
          </a:p>
          <a:p>
            <a:pPr algn="ctr" rtl="1"/>
            <a:endParaRPr lang="fa-IR" sz="6600" b="1" dirty="0">
              <a:solidFill>
                <a:srgbClr val="FFFF00"/>
              </a:solidFill>
              <a:cs typeface="2  Homa" panose="00000400000000000000" pitchFamily="2" charset="-78"/>
            </a:endParaRPr>
          </a:p>
          <a:p>
            <a:pPr algn="ctr" rtl="1"/>
            <a:endParaRPr lang="en-US" sz="6600" b="1" dirty="0">
              <a:solidFill>
                <a:srgbClr val="FFFF00"/>
              </a:solidFill>
              <a:cs typeface="2  Homa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19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976532" y="332935"/>
            <a:ext cx="9863797" cy="219924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6. استفاده از عوامل معنوی</a:t>
            </a:r>
            <a:endParaRPr lang="en-US" sz="48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277645" y="4586067"/>
            <a:ext cx="2180492" cy="1561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A Sane Jaleh" panose="02000700000000000000" pitchFamily="2" charset="-78"/>
              </a:rPr>
              <a:t>ذکر</a:t>
            </a:r>
            <a:endParaRPr lang="en-US" sz="6600" dirty="0">
              <a:cs typeface="A Sane Jaleh" panose="02000700000000000000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76532" y="4600135"/>
            <a:ext cx="2180492" cy="1561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A Sane Jaleh" panose="02000700000000000000" pitchFamily="2" charset="-78"/>
              </a:rPr>
              <a:t>روزه</a:t>
            </a:r>
            <a:endParaRPr lang="en-US" sz="6600" dirty="0">
              <a:cs typeface="A Sane Jaleh" panose="02000700000000000000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33955" y="2869808"/>
            <a:ext cx="2180492" cy="1561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A Sane Jaleh" panose="02000700000000000000" pitchFamily="2" charset="-78"/>
              </a:rPr>
              <a:t>نماز</a:t>
            </a:r>
            <a:endParaRPr lang="en-US" sz="6600" dirty="0">
              <a:cs typeface="A Sane Jaleh" panose="02000700000000000000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0525" y="2869807"/>
            <a:ext cx="3086686" cy="1561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800" dirty="0" smtClean="0">
                <a:cs typeface="A Sane Jaleh" panose="02000700000000000000" pitchFamily="2" charset="-78"/>
              </a:rPr>
              <a:t>توسّل</a:t>
            </a:r>
            <a:endParaRPr lang="en-US" sz="4800" dirty="0">
              <a:cs typeface="A Sane Jaleh" panose="020007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853289" y="2869809"/>
            <a:ext cx="2180492" cy="1561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dirty="0" smtClean="0">
                <a:cs typeface="A Sane Jaleh" panose="02000700000000000000" pitchFamily="2" charset="-78"/>
              </a:rPr>
              <a:t>دعا</a:t>
            </a:r>
            <a:endParaRPr lang="en-US" sz="6600" dirty="0">
              <a:cs typeface="A Sane Jaleh" panose="02000700000000000000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00976" y="4586068"/>
            <a:ext cx="5032717" cy="156151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5400" dirty="0" smtClean="0">
                <a:cs typeface="A Sane Jaleh" panose="02000700000000000000" pitchFamily="2" charset="-78"/>
              </a:rPr>
              <a:t>صدقه و انفاق</a:t>
            </a:r>
            <a:endParaRPr lang="en-US" sz="5400" dirty="0">
              <a:cs typeface="A Sane Jaleh" panose="02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263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vel 1"/>
          <p:cNvSpPr/>
          <p:nvPr/>
        </p:nvSpPr>
        <p:spPr>
          <a:xfrm>
            <a:off x="1342292" y="375139"/>
            <a:ext cx="9863797" cy="250873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7. اعتقاد به قانون</a:t>
            </a:r>
          </a:p>
          <a:p>
            <a:pPr algn="ctr" rtl="1"/>
            <a:r>
              <a:rPr lang="fa-IR" sz="4800" b="1" dirty="0">
                <a:solidFill>
                  <a:srgbClr val="C00000"/>
                </a:solidFill>
                <a:cs typeface="A Soraya" panose="00000700000000000000" pitchFamily="2" charset="-78"/>
              </a:rPr>
              <a:t>«َ </a:t>
            </a:r>
            <a:r>
              <a:rPr lang="fa-IR" sz="3600" b="1" dirty="0">
                <a:solidFill>
                  <a:srgbClr val="002060"/>
                </a:solidFill>
                <a:cs typeface="A Soraya" panose="00000700000000000000" pitchFamily="2" charset="-78"/>
              </a:rPr>
              <a:t>عَسى‏ أَنْ تَكْرَهُوا شَيْئاً وَ هُوَ خَيْرٌ لَكُم‏</a:t>
            </a:r>
            <a:r>
              <a:rPr lang="fa-IR" sz="4800" b="1" dirty="0">
                <a:solidFill>
                  <a:srgbClr val="C00000"/>
                </a:solidFill>
                <a:cs typeface="A Soraya" panose="00000700000000000000" pitchFamily="2" charset="-78"/>
              </a:rPr>
              <a:t>»</a:t>
            </a:r>
            <a:endParaRPr lang="en-US" sz="48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  <p:sp>
        <p:nvSpPr>
          <p:cNvPr id="3" name="Bevel 2"/>
          <p:cNvSpPr/>
          <p:nvPr/>
        </p:nvSpPr>
        <p:spPr>
          <a:xfrm>
            <a:off x="1342291" y="3355145"/>
            <a:ext cx="9863797" cy="2508739"/>
          </a:xfrm>
          <a:prstGeom prst="bevel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800" b="1" dirty="0" smtClean="0">
                <a:solidFill>
                  <a:srgbClr val="C00000"/>
                </a:solidFill>
                <a:cs typeface="A Soraya" panose="00000700000000000000" pitchFamily="2" charset="-78"/>
              </a:rPr>
              <a:t>8. رضایت از زندگی و مقدّرات</a:t>
            </a:r>
            <a:endParaRPr lang="en-US" sz="4800" b="1" dirty="0">
              <a:solidFill>
                <a:srgbClr val="C00000"/>
              </a:solidFill>
              <a:cs typeface="A Soraya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4018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205</Words>
  <Application>Microsoft Office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2  Esfehan</vt:lpstr>
      <vt:lpstr>2  Homa</vt:lpstr>
      <vt:lpstr>2  Yekan</vt:lpstr>
      <vt:lpstr>A Sane Jaleh</vt:lpstr>
      <vt:lpstr>A Soraya</vt:lpstr>
      <vt:lpstr>Adobe Arabic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habib-pc</dc:creator>
  <cp:lastModifiedBy>Administrator</cp:lastModifiedBy>
  <cp:revision>9</cp:revision>
  <dcterms:created xsi:type="dcterms:W3CDTF">2016-12-07T05:08:35Z</dcterms:created>
  <dcterms:modified xsi:type="dcterms:W3CDTF">2018-01-20T06:09:42Z</dcterms:modified>
</cp:coreProperties>
</file>