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EY/fmIG9pcVB1UvT2ReMw==" hashData="wxbLED1oqHRDRqk1gCPoJRlU1OkaIFIL/xNh+3e/ct0reXhxqGsd3CfSZYXrcHFXd9aOU7YUjJUSV1hxKfYHL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66" d="100"/>
          <a:sy n="66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92D050"/>
            </a:gs>
            <a:gs pos="40000">
              <a:srgbClr val="6699FF"/>
            </a:gs>
            <a:gs pos="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اقتصا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2" y="657837"/>
            <a:ext cx="9338331" cy="600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633831" y="4909625"/>
            <a:ext cx="6752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b="1" dirty="0" smtClean="0">
                <a:latin typeface="A Rezvan" panose="01000500000000020002" pitchFamily="2" charset="-78"/>
                <a:cs typeface="A Rezvan" panose="01000500000000020002" pitchFamily="2" charset="-78"/>
              </a:rPr>
              <a:t>مهارت اقتصادی</a:t>
            </a:r>
            <a:endParaRPr lang="en-US" sz="9600" b="1" dirty="0"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pic>
        <p:nvPicPr>
          <p:cNvPr id="1034" name="Picture 10" descr="Image result for ‫بسم الله خطاطی‬‎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0" b="90000" l="1712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30" y="-666681"/>
            <a:ext cx="4020955" cy="40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‫کاغذ قدیمی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05"/>
            <a:ext cx="12192000" cy="68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‫ولتر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712628"/>
            <a:ext cx="2873346" cy="353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4091" y="849086"/>
            <a:ext cx="60350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 smtClean="0">
                <a:cs typeface="B Homa" panose="00000400000000000000" pitchFamily="2" charset="-78"/>
              </a:rPr>
              <a:t>ولتر</a:t>
            </a:r>
            <a:r>
              <a:rPr lang="fa-IR" sz="5400" b="1" dirty="0" smtClean="0">
                <a:cs typeface="B Homa" panose="00000400000000000000" pitchFamily="2" charset="-78"/>
              </a:rPr>
              <a:t>:  کار و فعالیت اقتصادی انسان را از </a:t>
            </a:r>
            <a:r>
              <a:rPr lang="fa-IR" sz="7200" b="1" dirty="0" smtClean="0">
                <a:solidFill>
                  <a:srgbClr val="FF0000"/>
                </a:solidFill>
                <a:cs typeface="B Homa" panose="00000400000000000000" pitchFamily="2" charset="-78"/>
              </a:rPr>
              <a:t>سه</a:t>
            </a:r>
            <a:r>
              <a:rPr lang="fa-IR" sz="5400" b="1" dirty="0" smtClean="0">
                <a:cs typeface="B Homa" panose="00000400000000000000" pitchFamily="2" charset="-78"/>
              </a:rPr>
              <a:t> بلای عظیم دور می کند:</a:t>
            </a:r>
          </a:p>
          <a:p>
            <a:pPr algn="ctr"/>
            <a:endParaRPr lang="en-US" sz="5400" b="1" dirty="0">
              <a:cs typeface="B Homa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14309" y="4415246"/>
            <a:ext cx="2168434" cy="2062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افسردگی</a:t>
            </a:r>
            <a:endParaRPr lang="en-US"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8970" y="4372067"/>
            <a:ext cx="2168434" cy="20623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احتیاج</a:t>
            </a:r>
            <a:endParaRPr lang="en-US" sz="4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69675" y="4349126"/>
            <a:ext cx="2168434" cy="2062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فسق</a:t>
            </a:r>
            <a:endParaRPr lang="en-US" sz="32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7" y="496390"/>
            <a:ext cx="1092054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400" dirty="0">
                <a:cs typeface="B Titr" panose="00000700000000000000" pitchFamily="2" charset="-78"/>
              </a:rPr>
              <a:t>عَنْ أَسْبَاطِ بْنِ سَالِمٍ قَالَ: دَخَلْتُ عَلَى أَبِي عَبْدِ اللَّهِ </a:t>
            </a:r>
            <a:r>
              <a:rPr lang="fa-IR" sz="4400" dirty="0" smtClean="0">
                <a:cs typeface="B Titr" panose="00000700000000000000" pitchFamily="2" charset="-78"/>
              </a:rPr>
              <a:t>(ع) </a:t>
            </a:r>
            <a:r>
              <a:rPr lang="fa-IR" sz="4400" dirty="0">
                <a:cs typeface="B Titr" panose="00000700000000000000" pitchFamily="2" charset="-78"/>
              </a:rPr>
              <a:t>فَسَأَلَنَا عَنْ عُمَرَ بْنِ مُسْلِمٍ مَا </a:t>
            </a:r>
            <a:r>
              <a:rPr lang="fa-IR" sz="4400" dirty="0" smtClean="0">
                <a:cs typeface="B Titr" panose="00000700000000000000" pitchFamily="2" charset="-78"/>
              </a:rPr>
              <a:t>فَعَلَ؟</a:t>
            </a:r>
          </a:p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400" dirty="0">
                <a:solidFill>
                  <a:srgbClr val="C00000"/>
                </a:solidFill>
                <a:cs typeface="B Titr" panose="00000700000000000000" pitchFamily="2" charset="-78"/>
              </a:rPr>
              <a:t>فَقُلْتُ‏ صَالِحٌ‏ وَ لَكِنَّهُ قَدْ تَرَكَ </a:t>
            </a:r>
            <a:r>
              <a:rPr lang="fa-IR" sz="44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التِّجَارَةَ</a:t>
            </a:r>
            <a:r>
              <a:rPr lang="fa-IR" sz="4400" dirty="0" smtClean="0">
                <a:cs typeface="B Titr" panose="00000700000000000000" pitchFamily="2" charset="-78"/>
              </a:rPr>
              <a:t>؛</a:t>
            </a:r>
          </a:p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400" dirty="0">
                <a:cs typeface="B Titr" panose="00000700000000000000" pitchFamily="2" charset="-78"/>
              </a:rPr>
              <a:t>فَقَالَ أَبُو عَبْدِ </a:t>
            </a:r>
            <a:r>
              <a:rPr lang="fa-IR" sz="4400" dirty="0" smtClean="0">
                <a:cs typeface="B Titr" panose="00000700000000000000" pitchFamily="2" charset="-78"/>
              </a:rPr>
              <a:t>اللَّهِ ( ع): </a:t>
            </a:r>
            <a:r>
              <a:rPr lang="fa-IR" sz="6000" dirty="0">
                <a:solidFill>
                  <a:srgbClr val="FFC000"/>
                </a:solidFill>
                <a:cs typeface="B Titr" panose="00000700000000000000" pitchFamily="2" charset="-78"/>
              </a:rPr>
              <a:t>عَمَلُ الشَّيْطَانِ </a:t>
            </a:r>
            <a:r>
              <a:rPr lang="fa-IR" sz="4400" dirty="0" smtClean="0">
                <a:cs typeface="B Titr" panose="00000700000000000000" pitchFamily="2" charset="-78"/>
              </a:rPr>
              <a:t>ثَلَاثاً </a:t>
            </a:r>
            <a:r>
              <a:rPr lang="fa-IR" sz="4400" dirty="0">
                <a:cs typeface="B Titr" panose="00000700000000000000" pitchFamily="2" charset="-78"/>
              </a:rPr>
              <a:t>أَ مَا عَلِمَ أَنَّ رَسُولَ اللَّهِ </a:t>
            </a:r>
            <a:r>
              <a:rPr lang="fa-IR" sz="4400" dirty="0" smtClean="0">
                <a:cs typeface="B Titr" panose="00000700000000000000" pitchFamily="2" charset="-78"/>
              </a:rPr>
              <a:t>(ص) </a:t>
            </a:r>
            <a:r>
              <a:rPr lang="fa-IR" sz="4400" dirty="0">
                <a:cs typeface="B Titr" panose="00000700000000000000" pitchFamily="2" charset="-78"/>
              </a:rPr>
              <a:t>اشْتَرَى عِيراً أَتَتْ مِنَ الشَّامِ فَاسْتَفْضَلَ فِيهَا مَا قَضَى دَيْنَهُ وَ قَسَمَ فِي قَرَابَتِهِ يَقُولُ اللَّهُ عَزَّ وَ </a:t>
            </a:r>
            <a:r>
              <a:rPr lang="fa-IR" sz="4400" dirty="0" smtClean="0">
                <a:cs typeface="B Titr" panose="00000700000000000000" pitchFamily="2" charset="-78"/>
              </a:rPr>
              <a:t>جَلَّ:</a:t>
            </a:r>
          </a:p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« </a:t>
            </a:r>
            <a:r>
              <a:rPr lang="fa-IR" sz="4400" dirty="0">
                <a:cs typeface="B Titr" panose="00000700000000000000" pitchFamily="2" charset="-78"/>
              </a:rPr>
              <a:t>رِجالٌ لا تُلْهِيهِمْ تِجارَةٌ وَ لا بَيْعٌ عَنْ ذِكْرِ </a:t>
            </a:r>
            <a:r>
              <a:rPr lang="fa-IR" sz="4400" dirty="0" smtClean="0">
                <a:cs typeface="B Titr" panose="00000700000000000000" pitchFamily="2" charset="-78"/>
              </a:rPr>
              <a:t>اللَّه»</a:t>
            </a:r>
          </a:p>
          <a:p>
            <a:pPr algn="ctr"/>
            <a:r>
              <a:rPr lang="fa-IR" dirty="0"/>
              <a:t/>
            </a:r>
            <a:br>
              <a:rPr lang="fa-IR" dirty="0"/>
            </a:br>
            <a:r>
              <a:rPr lang="fa-IR" sz="3200" b="1" dirty="0">
                <a:solidFill>
                  <a:srgbClr val="C00000"/>
                </a:solidFill>
                <a:cs typeface="2  Koodak" panose="00000700000000000000" pitchFamily="2" charset="-78"/>
              </a:rPr>
              <a:t>الكافي (ط - الإسلامية)، ج‏5، ص: 75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4400" dirty="0"/>
          </a:p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‏</a:t>
            </a:r>
            <a:r>
              <a:rPr lang="fa-IR" sz="4400" dirty="0">
                <a:cs typeface="B Titr" panose="00000700000000000000" pitchFamily="2" charset="-78"/>
              </a:rPr>
              <a:t/>
            </a:r>
            <a:br>
              <a:rPr lang="fa-IR" sz="4400" dirty="0">
                <a:cs typeface="B Titr" panose="00000700000000000000" pitchFamily="2" charset="-78"/>
              </a:rPr>
            </a:br>
            <a:endParaRPr lang="en-US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‫کاغذ قدیمی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" y="105471"/>
            <a:ext cx="9836332" cy="656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899050">
            <a:off x="2834639" y="1567543"/>
            <a:ext cx="5995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dirty="0" smtClean="0">
                <a:solidFill>
                  <a:srgbClr val="FF0000"/>
                </a:solidFill>
                <a:cs typeface="EntezareZohoor B4" panose="00000700000000000000" pitchFamily="2" charset="-78"/>
              </a:rPr>
              <a:t>هیچ گاه نباید</a:t>
            </a:r>
          </a:p>
          <a:p>
            <a:pPr algn="ctr"/>
            <a:r>
              <a:rPr lang="fa-IR" sz="4800" dirty="0" smtClean="0">
                <a:cs typeface="EntezareZohoor B4" panose="00000700000000000000" pitchFamily="2" charset="-78"/>
              </a:rPr>
              <a:t> معنویت گرایی موجب تنبلی</a:t>
            </a:r>
          </a:p>
          <a:p>
            <a:pPr algn="ctr"/>
            <a:r>
              <a:rPr lang="fa-IR" sz="4800" dirty="0" smtClean="0">
                <a:cs typeface="EntezareZohoor B4" panose="00000700000000000000" pitchFamily="2" charset="-78"/>
              </a:rPr>
              <a:t> و ترک کار شود.</a:t>
            </a:r>
            <a:endParaRPr lang="en-US" sz="4800" dirty="0">
              <a:cs typeface="EntezareZohoor B4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5" l="0" r="99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95" y="-352698"/>
            <a:ext cx="12762967" cy="7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891" y="875211"/>
            <a:ext cx="10611394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002060"/>
                </a:solidFill>
                <a:cs typeface="2  Mehr" panose="00000700000000000000" pitchFamily="2" charset="-78"/>
              </a:rPr>
              <a:t>قَالَ رَسُولُ اللَّهِ </a:t>
            </a:r>
            <a:r>
              <a:rPr lang="fa-IR" sz="3200" dirty="0" smtClean="0">
                <a:solidFill>
                  <a:srgbClr val="002060"/>
                </a:solidFill>
                <a:cs typeface="2  Mehr" panose="00000700000000000000" pitchFamily="2" charset="-78"/>
              </a:rPr>
              <a:t>(ص):</a:t>
            </a:r>
            <a:r>
              <a:rPr lang="fa-IR" sz="4400" dirty="0" smtClean="0">
                <a:solidFill>
                  <a:srgbClr val="002060"/>
                </a:solidFill>
                <a:cs typeface="2  Meh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002060"/>
                </a:solidFill>
                <a:cs typeface="2  Mehr" panose="00000700000000000000" pitchFamily="2" charset="-78"/>
              </a:rPr>
              <a:t>يَقُولُ </a:t>
            </a:r>
            <a:r>
              <a:rPr lang="fa-IR" sz="3600" dirty="0">
                <a:solidFill>
                  <a:srgbClr val="002060"/>
                </a:solidFill>
                <a:cs typeface="2  Mehr" panose="00000700000000000000" pitchFamily="2" charset="-78"/>
              </a:rPr>
              <a:t>ابْنُ آدَمَ مَالِي </a:t>
            </a:r>
            <a:r>
              <a:rPr lang="fa-IR" sz="3600" dirty="0" smtClean="0">
                <a:solidFill>
                  <a:srgbClr val="002060"/>
                </a:solidFill>
                <a:cs typeface="2  Mehr" panose="00000700000000000000" pitchFamily="2" charset="-78"/>
              </a:rPr>
              <a:t>مَالِي</a:t>
            </a:r>
          </a:p>
          <a:p>
            <a:pPr algn="ctr"/>
            <a:r>
              <a:rPr lang="fa-IR" sz="3600" dirty="0" smtClean="0">
                <a:solidFill>
                  <a:srgbClr val="002060"/>
                </a:solidFill>
                <a:cs typeface="2  Mehr" panose="00000700000000000000" pitchFamily="2" charset="-78"/>
              </a:rPr>
              <a:t> </a:t>
            </a:r>
            <a:r>
              <a:rPr lang="fa-IR" sz="3600" dirty="0">
                <a:solidFill>
                  <a:srgbClr val="002060"/>
                </a:solidFill>
                <a:cs typeface="2  Mehr" panose="00000700000000000000" pitchFamily="2" charset="-78"/>
              </a:rPr>
              <a:t>وَ هَلْ </a:t>
            </a:r>
            <a:r>
              <a:rPr lang="fa-IR" sz="3600" dirty="0" smtClean="0">
                <a:solidFill>
                  <a:srgbClr val="002060"/>
                </a:solidFill>
                <a:cs typeface="2  Mehr" panose="00000700000000000000" pitchFamily="2" charset="-78"/>
              </a:rPr>
              <a:t>لَكَ </a:t>
            </a:r>
            <a:r>
              <a:rPr lang="fa-IR" sz="3600" dirty="0">
                <a:solidFill>
                  <a:srgbClr val="002060"/>
                </a:solidFill>
                <a:cs typeface="2  Mehr" panose="00000700000000000000" pitchFamily="2" charset="-78"/>
              </a:rPr>
              <a:t>مِنْ مَالِكَ </a:t>
            </a:r>
            <a:r>
              <a:rPr lang="fa-IR" sz="4000" dirty="0" smtClean="0">
                <a:solidFill>
                  <a:srgbClr val="002060"/>
                </a:solidFill>
                <a:cs typeface="2  Mehr" panose="00000700000000000000" pitchFamily="2" charset="-78"/>
              </a:rPr>
              <a:t>إِلَّا</a:t>
            </a:r>
            <a:r>
              <a:rPr lang="fa-IR" sz="4800" dirty="0" smtClean="0">
                <a:solidFill>
                  <a:srgbClr val="002060"/>
                </a:solidFill>
                <a:cs typeface="2  Mehr" panose="00000700000000000000" pitchFamily="2" charset="-78"/>
              </a:rPr>
              <a:t>:</a:t>
            </a:r>
          </a:p>
          <a:p>
            <a:pPr algn="ctr"/>
            <a:r>
              <a:rPr lang="fa-IR" sz="6000" dirty="0" smtClean="0">
                <a:solidFill>
                  <a:srgbClr val="002060"/>
                </a:solidFill>
                <a:cs typeface="2  Mehr" panose="00000700000000000000" pitchFamily="2" charset="-78"/>
              </a:rPr>
              <a:t> </a:t>
            </a:r>
            <a:r>
              <a:rPr lang="fa-IR" sz="6000" dirty="0">
                <a:cs typeface="2  Mehr" panose="00000700000000000000" pitchFamily="2" charset="-78"/>
              </a:rPr>
              <a:t>مَا أَكَلْتَ </a:t>
            </a:r>
            <a:r>
              <a:rPr lang="fa-IR" sz="6000" dirty="0" smtClean="0">
                <a:cs typeface="2  Mehr" panose="00000700000000000000" pitchFamily="2" charset="-78"/>
              </a:rPr>
              <a:t>فَأَفْنَيْتَ</a:t>
            </a:r>
          </a:p>
          <a:p>
            <a:pPr algn="ctr"/>
            <a:r>
              <a:rPr lang="fa-IR" sz="6000" dirty="0" smtClean="0">
                <a:cs typeface="2  Mehr" panose="00000700000000000000" pitchFamily="2" charset="-78"/>
              </a:rPr>
              <a:t> </a:t>
            </a:r>
            <a:r>
              <a:rPr lang="fa-IR" sz="6000" dirty="0">
                <a:cs typeface="2  Mehr" panose="00000700000000000000" pitchFamily="2" charset="-78"/>
              </a:rPr>
              <a:t>أَوْ لَبِسْتَ </a:t>
            </a:r>
            <a:r>
              <a:rPr lang="fa-IR" sz="6000" dirty="0" smtClean="0">
                <a:cs typeface="2  Mehr" panose="00000700000000000000" pitchFamily="2" charset="-78"/>
              </a:rPr>
              <a:t>فَأَبْلَيْتَ</a:t>
            </a:r>
          </a:p>
          <a:p>
            <a:pPr algn="ctr"/>
            <a:r>
              <a:rPr lang="fa-IR" sz="6000" dirty="0" smtClean="0">
                <a:cs typeface="2  Mehr" panose="00000700000000000000" pitchFamily="2" charset="-78"/>
              </a:rPr>
              <a:t> </a:t>
            </a:r>
            <a:r>
              <a:rPr lang="fa-IR" sz="6000" dirty="0">
                <a:cs typeface="2  Mehr" panose="00000700000000000000" pitchFamily="2" charset="-78"/>
              </a:rPr>
              <a:t>أَوْ تَصَدَّقْتَ </a:t>
            </a:r>
            <a:r>
              <a:rPr lang="fa-IR" sz="6000" dirty="0" smtClean="0">
                <a:cs typeface="2  Mehr" panose="00000700000000000000" pitchFamily="2" charset="-78"/>
              </a:rPr>
              <a:t>فَأَمْضَيْتَ</a:t>
            </a:r>
          </a:p>
          <a:p>
            <a:pPr algn="ctr"/>
            <a:r>
              <a:rPr lang="fa-IR" sz="4400" dirty="0" smtClean="0">
                <a:solidFill>
                  <a:srgbClr val="002060"/>
                </a:solidFill>
                <a:cs typeface="2  Mehr" panose="00000700000000000000" pitchFamily="2" charset="-78"/>
              </a:rPr>
              <a:t> </a:t>
            </a:r>
            <a:r>
              <a:rPr lang="fa-IR" sz="4400" dirty="0">
                <a:solidFill>
                  <a:srgbClr val="002060"/>
                </a:solidFill>
                <a:cs typeface="2  Mehr" panose="00000700000000000000" pitchFamily="2" charset="-78"/>
              </a:rPr>
              <a:t>وَ مَا عَدَا ذَلِكَ فَهُوَ مَالُ‏ الْوَارِثِ‏</a:t>
            </a:r>
            <a:r>
              <a:rPr lang="fa-IR" sz="4400" dirty="0" smtClean="0">
                <a:solidFill>
                  <a:srgbClr val="002060"/>
                </a:solidFill>
                <a:cs typeface="2  Mehr" panose="00000700000000000000" pitchFamily="2" charset="-78"/>
              </a:rPr>
              <a:t>.</a:t>
            </a:r>
          </a:p>
          <a:p>
            <a:pPr algn="ctr"/>
            <a:r>
              <a:rPr lang="fa-IR" sz="16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بحار </a:t>
            </a:r>
            <a:r>
              <a:rPr lang="fa-IR" sz="1600" b="1" dirty="0">
                <a:solidFill>
                  <a:srgbClr val="002060"/>
                </a:solidFill>
                <a:cs typeface="A Soraya" panose="00000700000000000000" pitchFamily="2" charset="-78"/>
              </a:rPr>
              <a:t>الأنوار (ط - بيروت)، ج‏70، ص: 138</a:t>
            </a:r>
          </a:p>
          <a:p>
            <a:r>
              <a:rPr lang="fa-IR" sz="1600" dirty="0">
                <a:solidFill>
                  <a:srgbClr val="002060"/>
                </a:solidFill>
              </a:rPr>
              <a:t/>
            </a:r>
            <a:br>
              <a:rPr lang="fa-IR" sz="1600" dirty="0">
                <a:solidFill>
                  <a:srgbClr val="002060"/>
                </a:solidFill>
              </a:rPr>
            </a:br>
            <a:endParaRPr lang="fa-IR" sz="4400" dirty="0">
              <a:solidFill>
                <a:srgbClr val="002060"/>
              </a:solidFill>
            </a:endParaRPr>
          </a:p>
          <a:p>
            <a:pPr algn="ctr"/>
            <a:r>
              <a:rPr lang="fa-IR" sz="4400" dirty="0">
                <a:solidFill>
                  <a:srgbClr val="002060"/>
                </a:solidFill>
                <a:cs typeface="2  Mehr" panose="00000700000000000000" pitchFamily="2" charset="-78"/>
              </a:rPr>
              <a:t/>
            </a:r>
            <a:br>
              <a:rPr lang="fa-IR" sz="4400" dirty="0">
                <a:solidFill>
                  <a:srgbClr val="002060"/>
                </a:solidFill>
                <a:cs typeface="2  Mehr" panose="00000700000000000000" pitchFamily="2" charset="-78"/>
              </a:rPr>
            </a:br>
            <a:endParaRPr lang="fa-IR" sz="4400" dirty="0">
              <a:solidFill>
                <a:srgbClr val="002060"/>
              </a:solidFill>
              <a:cs typeface="2  Mehr" panose="00000700000000000000" pitchFamily="2" charset="-78"/>
            </a:endParaRPr>
          </a:p>
          <a:p>
            <a:pPr algn="ctr"/>
            <a:endParaRPr lang="en-US" sz="4400" dirty="0">
              <a:solidFill>
                <a:srgbClr val="002060"/>
              </a:solidFill>
              <a:cs typeface="2  Meh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69771" y="156754"/>
            <a:ext cx="6178732" cy="1515292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A Roze" panose="00000400000000000000" pitchFamily="2" charset="-78"/>
              </a:rPr>
              <a:t>تذکرات اقتصادی خانواده</a:t>
            </a:r>
            <a:endParaRPr lang="en-US" sz="6600" dirty="0">
              <a:cs typeface="A Roze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263" y="2037806"/>
            <a:ext cx="11181806" cy="4336868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1. هیچ گاه نقش کلیدی زن در مدیریت اقتصادی و صحیح هزینه های خانوار را فراموش نکنید.</a:t>
            </a:r>
            <a:endParaRPr lang="en-US" sz="6600" dirty="0">
              <a:cs typeface="B Titr" panose="00000700000000000000" pitchFamily="2" charset="-78"/>
            </a:endParaRPr>
          </a:p>
        </p:txBody>
      </p:sp>
      <p:pic>
        <p:nvPicPr>
          <p:cNvPr id="6146" name="Picture 2" descr="Image result for ‫کلید طلایی‬‎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35577"/>
            <a:ext cx="3306090" cy="2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226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263" y="2037806"/>
            <a:ext cx="11181806" cy="4336868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2. کار در خانه یکی از مهمترین و بهترین راهکارهای کمک به اقتصاد خانواده است.</a:t>
            </a:r>
            <a:endParaRPr lang="en-US" sz="6600" dirty="0">
              <a:cs typeface="B Titr" panose="00000700000000000000" pitchFamily="2" charset="-78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000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7" y="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6" y="3161211"/>
            <a:ext cx="11194869" cy="3435530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3. به استقلال اقتصادی فرزندان با هدایت شغلی و حرفه آموزی به آنان</a:t>
            </a:r>
            <a:r>
              <a:rPr lang="fa-IR" sz="6600" dirty="0">
                <a:cs typeface="B Titr" panose="00000700000000000000" pitchFamily="2" charset="-78"/>
              </a:rPr>
              <a:t> بسیار</a:t>
            </a:r>
            <a:r>
              <a:rPr lang="fa-IR" sz="6600" dirty="0" smtClean="0">
                <a:cs typeface="B Titr" panose="00000700000000000000" pitchFamily="2" charset="-78"/>
              </a:rPr>
              <a:t> </a:t>
            </a:r>
            <a:r>
              <a:rPr lang="fa-IR" sz="6600" dirty="0">
                <a:cs typeface="B Titr" panose="00000700000000000000" pitchFamily="2" charset="-78"/>
              </a:rPr>
              <a:t>اهمیت </a:t>
            </a:r>
            <a:r>
              <a:rPr lang="fa-IR" sz="6600" dirty="0" smtClean="0">
                <a:cs typeface="B Titr" panose="00000700000000000000" pitchFamily="2" charset="-78"/>
              </a:rPr>
              <a:t>بدهید. </a:t>
            </a:r>
            <a:endParaRPr lang="en-US" sz="6600" dirty="0">
              <a:cs typeface="B Titr" panose="00000700000000000000" pitchFamily="2" charset="-78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5023"/>
          <a:stretch/>
        </p:blipFill>
        <p:spPr bwMode="auto">
          <a:xfrm>
            <a:off x="2937962" y="0"/>
            <a:ext cx="5963614" cy="31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4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34" y="1162594"/>
            <a:ext cx="11181806" cy="4336868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B Titr" panose="00000700000000000000" pitchFamily="2" charset="-78"/>
              </a:rPr>
              <a:t>4. مدیریت بحران اقتصادی و تحمل فقر از ارکان مهم مهارت اقتصادی است.</a:t>
            </a:r>
            <a:endParaRPr lang="en-US" sz="6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287381"/>
            <a:ext cx="11181806" cy="2638697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B Titr" panose="00000700000000000000" pitchFamily="2" charset="-78"/>
              </a:rPr>
              <a:t>5. در هنگام بهره مندی از ثروت</a:t>
            </a:r>
            <a:r>
              <a:rPr lang="fa-IR" sz="6600" dirty="0">
                <a:cs typeface="B Titr" panose="00000700000000000000" pitchFamily="2" charset="-78"/>
              </a:rPr>
              <a:t> باید</a:t>
            </a:r>
            <a:r>
              <a:rPr lang="fa-IR" sz="6600" dirty="0" smtClean="0">
                <a:cs typeface="B Titr" panose="00000700000000000000" pitchFamily="2" charset="-78"/>
              </a:rPr>
              <a:t> از خود ظرفیت نشان داد.</a:t>
            </a:r>
            <a:endParaRPr lang="en-US" sz="6600" dirty="0">
              <a:cs typeface="B Titr" panose="00000700000000000000" pitchFamily="2" charset="-78"/>
            </a:endParaRPr>
          </a:p>
        </p:txBody>
      </p:sp>
      <p:pic>
        <p:nvPicPr>
          <p:cNvPr id="8194" name="Picture 2" descr="Image result for ‫کلا ان الانسان لیطغی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44199" r="9227" b="41727"/>
          <a:stretch/>
        </p:blipFill>
        <p:spPr bwMode="auto">
          <a:xfrm>
            <a:off x="741542" y="3618411"/>
            <a:ext cx="10717623" cy="138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‫صلوات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9" y="585515"/>
            <a:ext cx="11901442" cy="5831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2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7953" y="275325"/>
            <a:ext cx="6978579" cy="109627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8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 Roze" panose="00000400000000000000" pitchFamily="2" charset="-78"/>
              </a:rPr>
              <a:t>تعریف مهارت اقتصادی</a:t>
            </a:r>
            <a:endParaRPr lang="en-US" sz="8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 Roze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7285" y="1588645"/>
            <a:ext cx="11619914" cy="47207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</a:rPr>
              <a:t>1. </a:t>
            </a:r>
            <a:r>
              <a:rPr lang="fa-IR" sz="4400" b="1" dirty="0" smtClean="0">
                <a:solidFill>
                  <a:srgbClr val="C00000"/>
                </a:solidFill>
              </a:rPr>
              <a:t>داشتن فهم صحیح از دنیا و نیازهای مادّی و مهارت</a:t>
            </a:r>
            <a:r>
              <a:rPr lang="fa-IR" sz="4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a-IR" sz="6600" b="1" dirty="0" smtClean="0">
                <a:solidFill>
                  <a:srgbClr val="C00000"/>
                </a:solidFill>
              </a:rPr>
              <a:t>«</a:t>
            </a:r>
            <a:r>
              <a:rPr lang="fa-IR" sz="6600" b="1" dirty="0" smtClean="0">
                <a:solidFill>
                  <a:srgbClr val="002060"/>
                </a:solidFill>
              </a:rPr>
              <a:t>تحصیل</a:t>
            </a:r>
            <a:r>
              <a:rPr lang="fa-IR" sz="6600" b="1" dirty="0" smtClean="0">
                <a:solidFill>
                  <a:srgbClr val="C00000"/>
                </a:solidFill>
              </a:rPr>
              <a:t>» و «</a:t>
            </a:r>
            <a:r>
              <a:rPr lang="fa-IR" sz="6600" b="1" dirty="0" smtClean="0">
                <a:solidFill>
                  <a:srgbClr val="002060"/>
                </a:solidFill>
              </a:rPr>
              <a:t>مصرف</a:t>
            </a:r>
            <a:r>
              <a:rPr lang="fa-IR" sz="66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fa-IR" sz="6600" b="1" dirty="0" smtClean="0">
                <a:solidFill>
                  <a:srgbClr val="C00000"/>
                </a:solidFill>
              </a:rPr>
              <a:t> مشروع و معقول دنیا.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593" y="974691"/>
            <a:ext cx="11619914" cy="472071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rgbClr val="C00000"/>
                </a:solidFill>
              </a:rPr>
              <a:t>2. مهارت تامین نیازهای مادی و مدیریت امور اقتصادی زندگی</a:t>
            </a:r>
            <a:endParaRPr 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‫گل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 b="6472"/>
          <a:stretch/>
        </p:blipFill>
        <p:spPr bwMode="auto">
          <a:xfrm>
            <a:off x="357219" y="376814"/>
            <a:ext cx="11538522" cy="6481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2651760" y="0"/>
            <a:ext cx="6949440" cy="12520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latin typeface="A Rezvan" panose="01000500000000020002" pitchFamily="2" charset="-78"/>
                <a:cs typeface="A Rezvan" panose="01000500000000020002" pitchFamily="2" charset="-78"/>
              </a:rPr>
              <a:t>نبودن منافات میان دین و زندگی</a:t>
            </a:r>
            <a:endParaRPr lang="en-US" sz="5400" b="1" dirty="0"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pic>
        <p:nvPicPr>
          <p:cNvPr id="2050" name="Picture 2" descr="Image result for ‫ربنا آتنا في الدنيا حسنة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92" y="1702191"/>
            <a:ext cx="4710576" cy="471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7804" y="326487"/>
            <a:ext cx="8059783" cy="12520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latin typeface="A Rezvan" panose="01000500000000020002" pitchFamily="2" charset="-78"/>
                <a:cs typeface="A Rezvan" panose="01000500000000020002" pitchFamily="2" charset="-78"/>
              </a:rPr>
              <a:t>امور لازم برای کسب مهارت اقتصادی</a:t>
            </a:r>
            <a:endParaRPr lang="en-US" sz="5400" b="1" dirty="0"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34250" y="1928945"/>
            <a:ext cx="3326674" cy="1807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کار و وجدان کاری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34250" y="4304210"/>
            <a:ext cx="3326674" cy="10798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تکاثر نداشتن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80708" y="1960599"/>
            <a:ext cx="3326674" cy="1807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اسراف نکردن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166" y="1928946"/>
            <a:ext cx="3326674" cy="18070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هنر آموزی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7166" y="4293324"/>
            <a:ext cx="3326674" cy="1101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حرفه آموزی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34250" y="5688867"/>
            <a:ext cx="3326674" cy="990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انفاق واجب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0708" y="4304210"/>
            <a:ext cx="3326674" cy="23752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سخاوت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0634" y="5688867"/>
            <a:ext cx="3326674" cy="990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latin typeface="A Rezvan" panose="01000500000000020002" pitchFamily="2" charset="-78"/>
                <a:cs typeface="A Rezvan" panose="01000500000000020002" pitchFamily="2" charset="-78"/>
              </a:rPr>
              <a:t>انفاق مستحب</a:t>
            </a:r>
            <a:endParaRPr lang="en-US" sz="5400" b="1" dirty="0">
              <a:solidFill>
                <a:srgbClr val="002060"/>
              </a:solidFill>
              <a:latin typeface="A Rezvan" panose="01000500000000020002" pitchFamily="2" charset="-78"/>
              <a:cs typeface="A Rezvan" panose="01000500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627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رسول الله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512"/>
          <a:stretch/>
        </p:blipFill>
        <p:spPr bwMode="auto">
          <a:xfrm>
            <a:off x="-393066" y="-457764"/>
            <a:ext cx="4899751" cy="73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8274" y="1045029"/>
            <a:ext cx="1013677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قَالَ رَسُولُ </a:t>
            </a:r>
            <a:r>
              <a:rPr lang="fa-IR" sz="8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الله (ص):</a:t>
            </a:r>
          </a:p>
          <a:p>
            <a:pPr algn="ctr"/>
            <a:r>
              <a:rPr lang="fa-IR" sz="9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‏ </a:t>
            </a:r>
            <a:r>
              <a:rPr lang="fa-IR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نِعْمَ‏ الْمَالُ‏ الصَّالِحُ‏ لِلرَّجُلِ </a:t>
            </a:r>
            <a:r>
              <a:rPr lang="fa-IR" sz="11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الصَّالِح</a:t>
            </a:r>
            <a:endParaRPr lang="fa-IR" sz="9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fa-I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مجموعة ورام، ج‏1، </a:t>
            </a:r>
            <a:r>
              <a:rPr lang="fa-IR" sz="48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 </a:t>
            </a:r>
            <a:r>
              <a:rPr lang="fa-I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158‏</a:t>
            </a:r>
            <a:br>
              <a:rPr lang="fa-IR" sz="4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4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0599" y="154944"/>
            <a:ext cx="3122023" cy="1463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فوائد کار</a:t>
            </a:r>
            <a:endParaRPr lang="en-US" sz="54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953" y="2164446"/>
            <a:ext cx="10920549" cy="427155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83679" y="2384155"/>
            <a:ext cx="4689565" cy="748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1. عبادت و قرب الی الله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737" y="3696789"/>
            <a:ext cx="90917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solidFill>
                  <a:schemeClr val="bg1"/>
                </a:solidFill>
                <a:cs typeface="A Soraya" panose="00000700000000000000" pitchFamily="2" charset="-78"/>
              </a:rPr>
              <a:t>قَالَ رَسُولُ اللَّهِ </a:t>
            </a:r>
            <a:r>
              <a:rPr lang="fa-IR" sz="2800" dirty="0" smtClean="0">
                <a:solidFill>
                  <a:schemeClr val="bg1"/>
                </a:solidFill>
                <a:cs typeface="A Soraya" panose="00000700000000000000" pitchFamily="2" charset="-78"/>
              </a:rPr>
              <a:t>(ص):</a:t>
            </a: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A Soraya" panose="00000700000000000000" pitchFamily="2" charset="-78"/>
              </a:rPr>
              <a:t>‏ الْعِبَــــادَةُ سَبْـــعُونَ جُـــزْءاً</a:t>
            </a:r>
          </a:p>
          <a:p>
            <a:pPr algn="ctr"/>
            <a:r>
              <a:rPr lang="fa-IR" sz="4400" dirty="0" smtClean="0">
                <a:solidFill>
                  <a:schemeClr val="bg1"/>
                </a:solidFill>
                <a:cs typeface="A Soraya" panose="00000700000000000000" pitchFamily="2" charset="-78"/>
              </a:rPr>
              <a:t> </a:t>
            </a:r>
            <a:r>
              <a:rPr lang="fa-IR" sz="4400" dirty="0">
                <a:solidFill>
                  <a:schemeClr val="bg1"/>
                </a:solidFill>
                <a:cs typeface="A Soraya" panose="00000700000000000000" pitchFamily="2" charset="-78"/>
              </a:rPr>
              <a:t>أَفْضَلُهَا طَلَبُ‏ الْحَلَالِ</a:t>
            </a:r>
            <a:r>
              <a:rPr lang="fa-IR" sz="4400" dirty="0" smtClean="0">
                <a:solidFill>
                  <a:schemeClr val="bg1"/>
                </a:solidFill>
                <a:cs typeface="A Soraya" panose="00000700000000000000" pitchFamily="2" charset="-78"/>
              </a:rPr>
              <a:t>.</a:t>
            </a:r>
          </a:p>
          <a:p>
            <a:pPr algn="ctr"/>
            <a:r>
              <a:rPr lang="fa-IR" sz="2000" dirty="0">
                <a:solidFill>
                  <a:schemeClr val="bg1"/>
                </a:solidFill>
                <a:cs typeface="2  Mehr" panose="00000700000000000000" pitchFamily="2" charset="-78"/>
              </a:rPr>
              <a:t/>
            </a:r>
            <a:br>
              <a:rPr lang="fa-IR" sz="2000" dirty="0">
                <a:solidFill>
                  <a:schemeClr val="bg1"/>
                </a:solidFill>
                <a:cs typeface="2  Mehr" panose="00000700000000000000" pitchFamily="2" charset="-78"/>
              </a:rPr>
            </a:br>
            <a:r>
              <a:rPr lang="fa-IR" sz="2000" dirty="0">
                <a:solidFill>
                  <a:schemeClr val="bg1"/>
                </a:solidFill>
                <a:cs typeface="2  Mehr" panose="00000700000000000000" pitchFamily="2" charset="-78"/>
              </a:rPr>
              <a:t>الكافي (ط - الإسلامية)، ج‏5، ص: 78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4400" dirty="0"/>
          </a:p>
          <a:p>
            <a:pPr algn="ctr"/>
            <a:r>
              <a:rPr lang="fa-IR" sz="4400" dirty="0">
                <a:solidFill>
                  <a:schemeClr val="bg1"/>
                </a:solidFill>
                <a:cs typeface="A Soraya" panose="00000700000000000000" pitchFamily="2" charset="-78"/>
              </a:rPr>
              <a:t/>
            </a:r>
            <a:br>
              <a:rPr lang="fa-IR" sz="4400" dirty="0">
                <a:solidFill>
                  <a:schemeClr val="bg1"/>
                </a:solidFill>
                <a:cs typeface="A Soraya" panose="00000700000000000000" pitchFamily="2" charset="-78"/>
              </a:rPr>
            </a:br>
            <a:endParaRPr lang="fa-IR" sz="4400" dirty="0">
              <a:solidFill>
                <a:schemeClr val="bg1"/>
              </a:solidFill>
              <a:cs typeface="A Soraya" panose="00000700000000000000" pitchFamily="2" charset="-78"/>
            </a:endParaRPr>
          </a:p>
          <a:p>
            <a:pPr algn="ctr"/>
            <a:endParaRPr lang="en-US" sz="4400" dirty="0">
              <a:solidFill>
                <a:schemeClr val="bg1"/>
              </a:solidFill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2959" y="1054111"/>
            <a:ext cx="10920549" cy="427155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177349" y="1299946"/>
            <a:ext cx="3291838" cy="748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2. تقویت عقل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160" y="1385739"/>
            <a:ext cx="91440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2  Koodak" panose="00000700000000000000" pitchFamily="2" charset="-78"/>
              </a:rPr>
              <a:t>عَنْ أَبِي عَبْدِ اللَّهِ ع قَالَ</a:t>
            </a:r>
            <a:r>
              <a:rPr lang="fa-IR" sz="4000" dirty="0" smtClean="0">
                <a:solidFill>
                  <a:schemeClr val="bg1"/>
                </a:solidFill>
                <a:cs typeface="2  Koodak" panose="00000700000000000000" pitchFamily="2" charset="-78"/>
              </a:rPr>
              <a:t>:</a:t>
            </a:r>
            <a:endParaRPr lang="en-US" sz="4000" dirty="0" smtClean="0">
              <a:solidFill>
                <a:schemeClr val="bg1"/>
              </a:solidFill>
              <a:cs typeface="2  Koodak" panose="00000700000000000000" pitchFamily="2" charset="-78"/>
            </a:endParaRPr>
          </a:p>
          <a:p>
            <a:pPr algn="ctr"/>
            <a:endParaRPr lang="en-US" sz="4000" dirty="0" smtClean="0">
              <a:solidFill>
                <a:schemeClr val="bg1"/>
              </a:solidFill>
              <a:cs typeface="2  Koodak" panose="00000700000000000000" pitchFamily="2" charset="-78"/>
            </a:endParaRPr>
          </a:p>
          <a:p>
            <a:pPr algn="ctr"/>
            <a:r>
              <a:rPr lang="fa-IR" sz="6600" dirty="0" smtClean="0">
                <a:solidFill>
                  <a:schemeClr val="bg1"/>
                </a:solidFill>
                <a:cs typeface="2  Koodak" panose="00000700000000000000" pitchFamily="2" charset="-78"/>
              </a:rPr>
              <a:t> </a:t>
            </a:r>
            <a:r>
              <a:rPr lang="fa-IR" sz="6600" dirty="0">
                <a:solidFill>
                  <a:schemeClr val="bg1"/>
                </a:solidFill>
                <a:cs typeface="2  Koodak" panose="00000700000000000000" pitchFamily="2" charset="-78"/>
              </a:rPr>
              <a:t>تَرْكُ‏ التِّجَارَةِ يَنْقُصُ‏ الْعَقْلَ</a:t>
            </a:r>
            <a:r>
              <a:rPr lang="fa-IR" sz="6600" dirty="0" smtClean="0">
                <a:solidFill>
                  <a:schemeClr val="bg1"/>
                </a:solidFill>
                <a:cs typeface="2  Koodak" panose="00000700000000000000" pitchFamily="2" charset="-78"/>
              </a:rPr>
              <a:t>.</a:t>
            </a:r>
            <a:endParaRPr lang="en-US" sz="6600" dirty="0" smtClean="0">
              <a:solidFill>
                <a:schemeClr val="bg1"/>
              </a:solidFill>
              <a:cs typeface="2  Koodak" panose="00000700000000000000" pitchFamily="2" charset="-78"/>
            </a:endParaRPr>
          </a:p>
          <a:p>
            <a:pPr algn="ctr"/>
            <a:endParaRPr lang="en-US" sz="6600" dirty="0" smtClean="0">
              <a:solidFill>
                <a:schemeClr val="bg1"/>
              </a:solidFill>
              <a:cs typeface="2  Koodak" panose="00000700000000000000" pitchFamily="2" charset="-78"/>
            </a:endParaRP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2  Traffic" panose="00000400000000000000" pitchFamily="2" charset="-78"/>
              </a:rPr>
              <a:t>الكافي (ط - الإسلامية)، ج‏5، ص: 148</a:t>
            </a:r>
          </a:p>
          <a:p>
            <a:r>
              <a:rPr lang="fa-IR" dirty="0"/>
              <a:t/>
            </a:r>
            <a:br>
              <a:rPr lang="fa-IR" dirty="0"/>
            </a:br>
            <a:endParaRPr lang="fa-IR" sz="6600" dirty="0"/>
          </a:p>
          <a:p>
            <a:pPr algn="ctr"/>
            <a:r>
              <a:rPr lang="fa-IR" sz="6600" dirty="0">
                <a:solidFill>
                  <a:schemeClr val="bg1"/>
                </a:solidFill>
                <a:cs typeface="2  Koodak" panose="00000700000000000000" pitchFamily="2" charset="-78"/>
              </a:rPr>
              <a:t/>
            </a:r>
            <a:br>
              <a:rPr lang="fa-IR" sz="6600" dirty="0">
                <a:solidFill>
                  <a:schemeClr val="bg1"/>
                </a:solidFill>
                <a:cs typeface="2  Koodak" panose="00000700000000000000" pitchFamily="2" charset="-78"/>
              </a:rPr>
            </a:br>
            <a:endParaRPr lang="fa-IR" sz="6600" dirty="0">
              <a:solidFill>
                <a:schemeClr val="bg1"/>
              </a:solidFill>
              <a:cs typeface="2  Koodak" panose="00000700000000000000" pitchFamily="2" charset="-78"/>
            </a:endParaRPr>
          </a:p>
          <a:p>
            <a:pPr algn="ctr"/>
            <a:endParaRPr lang="en-US" sz="5400" dirty="0">
              <a:solidFill>
                <a:schemeClr val="bg1"/>
              </a:solidFill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0854" y="613952"/>
            <a:ext cx="10554789" cy="16981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70854" y="2634341"/>
            <a:ext cx="10554789" cy="16981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70855" y="4654730"/>
            <a:ext cx="10554789" cy="16981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44040" y="1088567"/>
            <a:ext cx="3698961" cy="748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3. </a:t>
            </a:r>
            <a:r>
              <a:rPr lang="fa-IR" sz="3200" b="1" dirty="0">
                <a:solidFill>
                  <a:srgbClr val="002060"/>
                </a:solidFill>
                <a:cs typeface="A Soraya" panose="00000700000000000000" pitchFamily="2" charset="-78"/>
              </a:rPr>
              <a:t>بی </a:t>
            </a:r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نیازی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62790" y="3108959"/>
            <a:ext cx="4061462" cy="748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3200" b="1" dirty="0" smtClean="0">
              <a:solidFill>
                <a:srgbClr val="002060"/>
              </a:solidFill>
              <a:cs typeface="A Soraya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2060"/>
                </a:solidFill>
                <a:cs typeface="A Soraya" panose="00000700000000000000" pitchFamily="2" charset="-78"/>
              </a:rPr>
              <a:t>4</a:t>
            </a:r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. </a:t>
            </a:r>
            <a:r>
              <a:rPr lang="fa-IR" sz="3200" b="1" dirty="0">
                <a:solidFill>
                  <a:srgbClr val="002060"/>
                </a:solidFill>
                <a:cs typeface="A Soraya" panose="00000700000000000000" pitchFamily="2" charset="-78"/>
              </a:rPr>
              <a:t>آرامش روانی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 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1866" y="5129347"/>
            <a:ext cx="5743311" cy="7489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A Soraya" panose="00000700000000000000" pitchFamily="2" charset="-78"/>
              </a:rPr>
              <a:t>5. عزّت و استقلال شخصیت</a:t>
            </a:r>
            <a:endParaRPr lang="en-US" sz="3200" b="1" dirty="0">
              <a:solidFill>
                <a:srgbClr val="002060"/>
              </a:solidFill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430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2  Koodak</vt:lpstr>
      <vt:lpstr>2  Mehr</vt:lpstr>
      <vt:lpstr>2  Traffic</vt:lpstr>
      <vt:lpstr>A Rezvan</vt:lpstr>
      <vt:lpstr>A Roze</vt:lpstr>
      <vt:lpstr>A Soraya</vt:lpstr>
      <vt:lpstr>Arabic Typesetting</vt:lpstr>
      <vt:lpstr>Arial</vt:lpstr>
      <vt:lpstr>B Homa</vt:lpstr>
      <vt:lpstr>B Titr</vt:lpstr>
      <vt:lpstr>Calibri</vt:lpstr>
      <vt:lpstr>Calibri Light</vt:lpstr>
      <vt:lpstr>EntezareZohoor B4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18</cp:revision>
  <dcterms:created xsi:type="dcterms:W3CDTF">2016-12-07T05:08:35Z</dcterms:created>
  <dcterms:modified xsi:type="dcterms:W3CDTF">2018-01-20T06:03:33Z</dcterms:modified>
</cp:coreProperties>
</file>