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300" r:id="rId7"/>
    <p:sldId id="296" r:id="rId8"/>
    <p:sldId id="261" r:id="rId9"/>
    <p:sldId id="298" r:id="rId10"/>
    <p:sldId id="297" r:id="rId11"/>
    <p:sldId id="262" r:id="rId12"/>
    <p:sldId id="263" r:id="rId13"/>
    <p:sldId id="264" r:id="rId14"/>
    <p:sldId id="265" r:id="rId15"/>
    <p:sldId id="266" r:id="rId16"/>
    <p:sldId id="299" r:id="rId17"/>
    <p:sldId id="267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tJsyKU+3TBPzRNO5rLB3A==" hashData="Ploc0qQs7dRQ5i/yvn5mushoGvyIfFAHA66HL0mRppgAdySFRmS5DQNGzWsnvmk30/l59ZtT722hhvZM/e3cd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6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8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6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1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0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8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6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5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8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0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92D050"/>
            </a:gs>
            <a:gs pos="0">
              <a:srgbClr val="00B050"/>
            </a:gs>
            <a:gs pos="88000">
              <a:schemeClr val="accent1">
                <a:lumMod val="45000"/>
                <a:lumOff val="55000"/>
              </a:schemeClr>
            </a:gs>
            <a:gs pos="100000">
              <a:srgbClr val="6699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‫آخر الزمان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5" y="0"/>
            <a:ext cx="111873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6240" y="5669279"/>
            <a:ext cx="7380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cs typeface="2  Titr" panose="00000700000000000000" pitchFamily="2" charset="-78"/>
              </a:rPr>
              <a:t>مهارت های مقابله ای در آخرالزّمان</a:t>
            </a:r>
            <a:endParaRPr lang="en-US" sz="4400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1028" name="Picture 4" descr="Image result for ‫بسمله‬‎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313" y="809897"/>
            <a:ext cx="1991977" cy="206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3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‫قرآن بک گراند‬‎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52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51142" cy="662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636" y="2278243"/>
            <a:ext cx="116390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000" b="1" dirty="0">
                <a:solidFill>
                  <a:srgbClr val="C00000"/>
                </a:solidFill>
                <a:cs typeface="HNARGES" panose="00000400000000000000" pitchFamily="2" charset="-78"/>
              </a:rPr>
              <a:t>«یا أَیُّهَا الَّذینَ آمَنُوا </a:t>
            </a:r>
            <a:r>
              <a:rPr lang="fa-IR" sz="5400" b="1" dirty="0">
                <a:solidFill>
                  <a:srgbClr val="002060"/>
                </a:solidFill>
                <a:cs typeface="HNARGES" panose="00000400000000000000" pitchFamily="2" charset="-78"/>
              </a:rPr>
              <a:t>اصْبِرُوا</a:t>
            </a:r>
            <a:r>
              <a:rPr lang="fa-IR" sz="5400" b="1" dirty="0">
                <a:solidFill>
                  <a:srgbClr val="C00000"/>
                </a:solidFill>
                <a:cs typeface="HNARGES" panose="00000400000000000000" pitchFamily="2" charset="-78"/>
              </a:rPr>
              <a:t> وَ </a:t>
            </a:r>
            <a:r>
              <a:rPr lang="fa-IR" sz="5400" b="1" dirty="0">
                <a:solidFill>
                  <a:srgbClr val="002060"/>
                </a:solidFill>
                <a:cs typeface="HNARGES" panose="00000400000000000000" pitchFamily="2" charset="-78"/>
              </a:rPr>
              <a:t>صابِرُوا</a:t>
            </a:r>
            <a:r>
              <a:rPr lang="fa-IR" sz="5400" b="1" dirty="0">
                <a:solidFill>
                  <a:srgbClr val="C00000"/>
                </a:solidFill>
                <a:cs typeface="HNARGES" panose="00000400000000000000" pitchFamily="2" charset="-78"/>
              </a:rPr>
              <a:t> وَ </a:t>
            </a:r>
            <a:r>
              <a:rPr lang="fa-IR" sz="5400" b="1" dirty="0">
                <a:solidFill>
                  <a:srgbClr val="002060"/>
                </a:solidFill>
                <a:cs typeface="HNARGES" panose="00000400000000000000" pitchFamily="2" charset="-78"/>
              </a:rPr>
              <a:t>رابِطُوا</a:t>
            </a:r>
            <a:r>
              <a:rPr lang="fa-IR" sz="5400" b="1" dirty="0">
                <a:solidFill>
                  <a:srgbClr val="C00000"/>
                </a:solidFill>
                <a:cs typeface="HNARGES" panose="00000400000000000000" pitchFamily="2" charset="-78"/>
              </a:rPr>
              <a:t> وَ </a:t>
            </a:r>
            <a:r>
              <a:rPr lang="fa-IR" sz="5400" b="1" dirty="0">
                <a:solidFill>
                  <a:srgbClr val="002060"/>
                </a:solidFill>
                <a:cs typeface="HNARGES" panose="00000400000000000000" pitchFamily="2" charset="-78"/>
              </a:rPr>
              <a:t>اتَّقُوا</a:t>
            </a:r>
            <a:r>
              <a:rPr lang="fa-IR" sz="5400" b="1" dirty="0">
                <a:solidFill>
                  <a:srgbClr val="C00000"/>
                </a:solidFill>
                <a:cs typeface="HNARGES" panose="00000400000000000000" pitchFamily="2" charset="-78"/>
              </a:rPr>
              <a:t> </a:t>
            </a:r>
            <a:r>
              <a:rPr lang="fa-IR" sz="5400" b="1" dirty="0" smtClean="0">
                <a:solidFill>
                  <a:srgbClr val="002060"/>
                </a:solidFill>
                <a:cs typeface="HNARGES" panose="00000400000000000000" pitchFamily="2" charset="-78"/>
              </a:rPr>
              <a:t>اللَّه</a:t>
            </a:r>
            <a:endParaRPr lang="fa-IR" sz="4400" b="1" dirty="0" smtClean="0">
              <a:solidFill>
                <a:srgbClr val="002060"/>
              </a:solidFill>
              <a:cs typeface="HNARGES" panose="00000400000000000000" pitchFamily="2" charset="-78"/>
            </a:endParaRPr>
          </a:p>
          <a:p>
            <a:pPr algn="ctr"/>
            <a:r>
              <a:rPr lang="fa-IR" sz="6000" b="1" dirty="0" smtClean="0">
                <a:solidFill>
                  <a:srgbClr val="C00000"/>
                </a:solidFill>
                <a:cs typeface="HNARGES" panose="00000400000000000000" pitchFamily="2" charset="-78"/>
              </a:rPr>
              <a:t> </a:t>
            </a:r>
            <a:r>
              <a:rPr lang="fa-IR" sz="6000" b="1" dirty="0">
                <a:solidFill>
                  <a:srgbClr val="C00000"/>
                </a:solidFill>
                <a:cs typeface="HNARGES" panose="00000400000000000000" pitchFamily="2" charset="-78"/>
              </a:rPr>
              <a:t>لَعَلَّکُمْ تُفْلِحُونَ»</a:t>
            </a:r>
            <a:endParaRPr lang="en-US" sz="6000" b="1" dirty="0">
              <a:solidFill>
                <a:srgbClr val="C00000"/>
              </a:solidFill>
              <a:cs typeface="HNARGE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‫قرآن بک گراند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6"/>
            <a:ext cx="12192000" cy="68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409406" y="248194"/>
            <a:ext cx="8321040" cy="111034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 smtClean="0">
                <a:solidFill>
                  <a:srgbClr val="FFFF00"/>
                </a:solidFill>
                <a:cs typeface="EntezareZohoor 1 **" panose="00000700000000000000" pitchFamily="2" charset="-78"/>
              </a:rPr>
              <a:t>3. مهارت فریب نخوردن از اکثریت</a:t>
            </a:r>
            <a:endParaRPr lang="en-US" sz="6600" b="1" dirty="0">
              <a:solidFill>
                <a:srgbClr val="FFFF00"/>
              </a:solidFill>
              <a:cs typeface="EntezareZohoor 1 **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709" y="1541417"/>
            <a:ext cx="1095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400" dirty="0" smtClean="0">
                <a:cs typeface="EntezareZohoor B4" panose="00000700000000000000" pitchFamily="2" charset="-78"/>
              </a:rPr>
              <a:t>اکثریت در قرآن همیشه نکوهش شده است.</a:t>
            </a:r>
            <a:endParaRPr lang="en-US" sz="5400" dirty="0">
              <a:cs typeface="EntezareZohoor B4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9926" y="2521110"/>
            <a:ext cx="39580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cs typeface="2  Mehr" panose="00000700000000000000" pitchFamily="2" charset="-78"/>
            </a:endParaRPr>
          </a:p>
          <a:p>
            <a:pPr algn="ctr"/>
            <a:r>
              <a:rPr lang="fa-IR" sz="3600" dirty="0" smtClean="0">
                <a:cs typeface="2  Mehr" panose="00000700000000000000" pitchFamily="2" charset="-78"/>
              </a:rPr>
              <a:t>أَكْثَرُهُمْ</a:t>
            </a:r>
            <a:r>
              <a:rPr lang="fa-IR" sz="3600" dirty="0">
                <a:cs typeface="2  Mehr" panose="00000700000000000000" pitchFamily="2" charset="-78"/>
              </a:rPr>
              <a:t>‏ لا يُؤْمِنُونَ </a:t>
            </a:r>
            <a:br>
              <a:rPr lang="fa-IR" sz="3600" dirty="0">
                <a:cs typeface="2  Mehr" panose="00000700000000000000" pitchFamily="2" charset="-78"/>
              </a:rPr>
            </a:br>
            <a:endParaRPr lang="fa-IR" sz="3600" dirty="0">
              <a:cs typeface="2  Mehr" panose="00000700000000000000" pitchFamily="2" charset="-78"/>
            </a:endParaRPr>
          </a:p>
          <a:p>
            <a:pPr algn="ctr"/>
            <a:endParaRPr lang="en-US" sz="3600" dirty="0">
              <a:cs typeface="2  Meh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1130" y="2869042"/>
            <a:ext cx="3095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solidFill>
                  <a:srgbClr val="002060"/>
                </a:solidFill>
                <a:cs typeface="2  Mehr" panose="00000700000000000000" pitchFamily="2" charset="-78"/>
              </a:rPr>
              <a:t>أَكْثَرُهُمُ</a:t>
            </a:r>
            <a:r>
              <a:rPr lang="fa-IR" sz="3200" dirty="0">
                <a:solidFill>
                  <a:srgbClr val="002060"/>
                </a:solidFill>
                <a:cs typeface="2  Mehr" panose="00000700000000000000" pitchFamily="2" charset="-78"/>
              </a:rPr>
              <a:t>‏ الْفاسِقُونَ </a:t>
            </a:r>
            <a:br>
              <a:rPr lang="fa-IR" sz="3200" dirty="0">
                <a:solidFill>
                  <a:srgbClr val="002060"/>
                </a:solidFill>
                <a:cs typeface="2  Mehr" panose="00000700000000000000" pitchFamily="2" charset="-78"/>
              </a:rPr>
            </a:br>
            <a:endParaRPr lang="fa-IR" sz="3200" dirty="0">
              <a:solidFill>
                <a:srgbClr val="002060"/>
              </a:solidFill>
              <a:cs typeface="2  Meh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1040" y="4428309"/>
            <a:ext cx="2939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>
                <a:cs typeface="2  Mehr" panose="00000700000000000000" pitchFamily="2" charset="-78"/>
              </a:rPr>
              <a:t>أَكْثَرُهُمْ‏ لا يَعْقِلُون‏</a:t>
            </a:r>
            <a:br>
              <a:rPr lang="fa-IR" sz="3200" dirty="0">
                <a:cs typeface="2  Mehr" panose="00000700000000000000" pitchFamily="2" charset="-78"/>
              </a:rPr>
            </a:br>
            <a:endParaRPr lang="fa-IR" sz="3200" dirty="0">
              <a:cs typeface="2  Mehr" panose="00000700000000000000" pitchFamily="2" charset="-78"/>
            </a:endParaRPr>
          </a:p>
          <a:p>
            <a:pPr algn="ctr"/>
            <a:endParaRPr lang="en-US" sz="3200" dirty="0">
              <a:cs typeface="2  Meh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1371" y="4258491"/>
            <a:ext cx="2913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solidFill>
                  <a:srgbClr val="C00000"/>
                </a:solidFill>
                <a:cs typeface="2  Mehr" panose="00000700000000000000" pitchFamily="2" charset="-78"/>
              </a:rPr>
              <a:t>أَكْثَرَهُمْ</a:t>
            </a:r>
            <a:r>
              <a:rPr lang="fa-IR" sz="3200" dirty="0">
                <a:solidFill>
                  <a:srgbClr val="C00000"/>
                </a:solidFill>
                <a:cs typeface="2  Mehr" panose="00000700000000000000" pitchFamily="2" charset="-78"/>
              </a:rPr>
              <a:t>‏ لا يَعْلَمُون‏</a:t>
            </a:r>
            <a:br>
              <a:rPr lang="fa-IR" sz="3200" dirty="0">
                <a:solidFill>
                  <a:srgbClr val="C00000"/>
                </a:solidFill>
                <a:cs typeface="2  Mehr" panose="00000700000000000000" pitchFamily="2" charset="-78"/>
              </a:rPr>
            </a:br>
            <a:endParaRPr lang="fa-IR" sz="3200" dirty="0">
              <a:solidFill>
                <a:srgbClr val="C00000"/>
              </a:solidFill>
              <a:cs typeface="2  Mehr" panose="00000700000000000000" pitchFamily="2" charset="-78"/>
            </a:endParaRPr>
          </a:p>
          <a:p>
            <a:pPr algn="ctr"/>
            <a:endParaRPr lang="en-US" sz="3200" dirty="0">
              <a:cs typeface="2  Meh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180114"/>
            <a:ext cx="2612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cs typeface="2  Mehr" panose="00000700000000000000" pitchFamily="2" charset="-78"/>
              </a:rPr>
              <a:t>أَكْثَرَهُمْ</a:t>
            </a:r>
            <a:r>
              <a:rPr lang="fa-IR" sz="3200" dirty="0">
                <a:cs typeface="2  Mehr" panose="00000700000000000000" pitchFamily="2" charset="-78"/>
              </a:rPr>
              <a:t>‏ يَجْهَلُونَ </a:t>
            </a:r>
            <a:br>
              <a:rPr lang="fa-IR" sz="3200" dirty="0">
                <a:cs typeface="2  Mehr" panose="00000700000000000000" pitchFamily="2" charset="-78"/>
              </a:rPr>
            </a:br>
            <a:endParaRPr lang="fa-IR" sz="3200" dirty="0">
              <a:cs typeface="2  Mehr" panose="00000700000000000000" pitchFamily="2" charset="-78"/>
            </a:endParaRPr>
          </a:p>
          <a:p>
            <a:pPr algn="ctr"/>
            <a:endParaRPr lang="en-US" sz="3200" dirty="0">
              <a:cs typeface="2  Meh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2259" y="5638698"/>
            <a:ext cx="2801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rgbClr val="C00000"/>
                </a:solidFill>
                <a:cs typeface="2  Mehr" panose="00000700000000000000" pitchFamily="2" charset="-78"/>
              </a:rPr>
              <a:t>أَكْثَرَهُمْ</a:t>
            </a:r>
            <a:r>
              <a:rPr lang="fa-IR" sz="2800" dirty="0">
                <a:solidFill>
                  <a:srgbClr val="C00000"/>
                </a:solidFill>
                <a:cs typeface="2  Mehr" panose="00000700000000000000" pitchFamily="2" charset="-78"/>
              </a:rPr>
              <a:t>‏ لا يَشْكُرُونَ </a:t>
            </a:r>
            <a:br>
              <a:rPr lang="fa-IR" sz="2800" dirty="0">
                <a:solidFill>
                  <a:srgbClr val="C00000"/>
                </a:solidFill>
                <a:cs typeface="2  Mehr" panose="00000700000000000000" pitchFamily="2" charset="-78"/>
              </a:rPr>
            </a:br>
            <a:endParaRPr lang="fa-IR" sz="2800" dirty="0">
              <a:solidFill>
                <a:srgbClr val="C00000"/>
              </a:solidFill>
              <a:cs typeface="2  Meh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79" y="5638834"/>
            <a:ext cx="3304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cs typeface="2  Mehr" panose="00000700000000000000" pitchFamily="2" charset="-78"/>
              </a:rPr>
              <a:t>أَكْثَرُهُمْ</a:t>
            </a:r>
            <a:r>
              <a:rPr lang="fa-IR" sz="2800" dirty="0">
                <a:cs typeface="2  Mehr" panose="00000700000000000000" pitchFamily="2" charset="-78"/>
              </a:rPr>
              <a:t>‏ لِلْحَقِّ كارِهُونَ </a:t>
            </a:r>
            <a:br>
              <a:rPr lang="fa-IR" sz="2800" dirty="0">
                <a:cs typeface="2  Mehr" panose="00000700000000000000" pitchFamily="2" charset="-78"/>
              </a:rPr>
            </a:br>
            <a:endParaRPr lang="fa-IR" sz="2800" dirty="0">
              <a:cs typeface="2  Mehr" panose="00000700000000000000" pitchFamily="2" charset="-78"/>
            </a:endParaRPr>
          </a:p>
          <a:p>
            <a:pPr algn="ctr"/>
            <a:endParaRPr lang="en-US" sz="2800" dirty="0">
              <a:cs typeface="2  Meh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63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 result for ‫قرآن بک گراند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194"/>
            <a:ext cx="12192000" cy="639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341326" y="248194"/>
            <a:ext cx="4389120" cy="111034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 smtClean="0">
                <a:solidFill>
                  <a:srgbClr val="FFFF00"/>
                </a:solidFill>
                <a:cs typeface="EntezareZohoor 1 **" panose="00000700000000000000" pitchFamily="2" charset="-78"/>
              </a:rPr>
              <a:t>4. مهارت مراقبت </a:t>
            </a:r>
            <a:endParaRPr lang="en-US" sz="6600" b="1" dirty="0">
              <a:solidFill>
                <a:srgbClr val="FFFF00"/>
              </a:solidFill>
              <a:cs typeface="EntezareZohoor 1 **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262" y="1541417"/>
            <a:ext cx="103196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400" dirty="0" smtClean="0">
                <a:cs typeface="2  Mehr" panose="00000700000000000000" pitchFamily="2" charset="-78"/>
              </a:rPr>
              <a:t>قال علی (ع):</a:t>
            </a:r>
          </a:p>
          <a:p>
            <a:pPr algn="ctr"/>
            <a:r>
              <a:rPr lang="fa-IR" sz="4400" dirty="0" smtClean="0">
                <a:cs typeface="2  Mehr" panose="00000700000000000000" pitchFamily="2" charset="-78"/>
              </a:rPr>
              <a:t>يَنْبَغِي </a:t>
            </a:r>
            <a:r>
              <a:rPr lang="fa-IR" sz="4400" dirty="0">
                <a:cs typeface="2  Mehr" panose="00000700000000000000" pitchFamily="2" charset="-78"/>
              </a:rPr>
              <a:t>أَنْ يَكُونَ الرَّجُلُ </a:t>
            </a:r>
            <a:endParaRPr lang="fa-IR" sz="4400" dirty="0" smtClean="0">
              <a:cs typeface="2  Mehr" panose="00000700000000000000" pitchFamily="2" charset="-78"/>
            </a:endParaRPr>
          </a:p>
          <a:p>
            <a:pPr algn="ctr"/>
            <a:r>
              <a:rPr lang="fa-IR" sz="4400" dirty="0" smtClean="0">
                <a:solidFill>
                  <a:srgbClr val="C00000"/>
                </a:solidFill>
                <a:cs typeface="2  Mehr" panose="00000700000000000000" pitchFamily="2" charset="-78"/>
              </a:rPr>
              <a:t>مُهَيْمِناً </a:t>
            </a:r>
            <a:r>
              <a:rPr lang="fa-IR" sz="4400" dirty="0">
                <a:solidFill>
                  <a:srgbClr val="C00000"/>
                </a:solidFill>
                <a:cs typeface="2  Mehr" panose="00000700000000000000" pitchFamily="2" charset="-78"/>
              </a:rPr>
              <a:t>عَلَى‏ نَفْسِهِ</a:t>
            </a:r>
            <a:r>
              <a:rPr lang="fa-IR" sz="4400" dirty="0">
                <a:cs typeface="2  Mehr" panose="00000700000000000000" pitchFamily="2" charset="-78"/>
              </a:rPr>
              <a:t>‏ مُرَاقِباً قَلْبَهُ </a:t>
            </a:r>
            <a:r>
              <a:rPr lang="fa-IR" sz="4400" dirty="0">
                <a:solidFill>
                  <a:srgbClr val="002060"/>
                </a:solidFill>
                <a:cs typeface="2  Mehr" panose="00000700000000000000" pitchFamily="2" charset="-78"/>
              </a:rPr>
              <a:t>حَافِظاً </a:t>
            </a:r>
            <a:r>
              <a:rPr lang="fa-IR" sz="4400" dirty="0" smtClean="0">
                <a:solidFill>
                  <a:srgbClr val="002060"/>
                </a:solidFill>
                <a:cs typeface="2  Mehr" panose="00000700000000000000" pitchFamily="2" charset="-78"/>
              </a:rPr>
              <a:t>لِسَانَه</a:t>
            </a:r>
          </a:p>
          <a:p>
            <a:pPr algn="ctr"/>
            <a:endParaRPr lang="fa-IR" sz="4400" dirty="0" smtClean="0">
              <a:solidFill>
                <a:srgbClr val="002060"/>
              </a:solidFill>
              <a:cs typeface="2  Mehr" panose="00000700000000000000" pitchFamily="2" charset="-78"/>
            </a:endParaRPr>
          </a:p>
          <a:p>
            <a:pPr algn="ctr"/>
            <a:r>
              <a:rPr lang="fa-IR" sz="2400" dirty="0">
                <a:cs typeface="2  Mehr" panose="00000700000000000000" pitchFamily="2" charset="-78"/>
              </a:rPr>
              <a:t> تصنيف غرر الحكم و درر الكلم، ص: 235‏</a:t>
            </a:r>
            <a:br>
              <a:rPr lang="fa-IR" sz="2400" dirty="0">
                <a:cs typeface="2  Mehr" panose="00000700000000000000" pitchFamily="2" charset="-78"/>
              </a:rPr>
            </a:br>
            <a:endParaRPr lang="en-US" sz="2400" dirty="0">
              <a:cs typeface="2  Meh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263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‫قرآن بک گراند‬‎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31" l="6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61869" y="-1321112"/>
            <a:ext cx="5464990" cy="1056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695406" y="248194"/>
            <a:ext cx="6035040" cy="111034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 smtClean="0">
                <a:solidFill>
                  <a:srgbClr val="FFFF00"/>
                </a:solidFill>
                <a:cs typeface="EntezareZohoor 1 **" panose="00000700000000000000" pitchFamily="2" charset="-78"/>
              </a:rPr>
              <a:t>5. مهارت عالِم محوری</a:t>
            </a:r>
            <a:endParaRPr lang="en-US" sz="6600" b="1" dirty="0">
              <a:solidFill>
                <a:srgbClr val="FFFF00"/>
              </a:solidFill>
              <a:cs typeface="EntezareZohoor 1 **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2229" y="1970978"/>
            <a:ext cx="838635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dirty="0" smtClean="0">
                <a:cs typeface="A Chamran" panose="00000400000000000000" pitchFamily="2" charset="-78"/>
              </a:rPr>
              <a:t>قال المهدی (ع):</a:t>
            </a:r>
          </a:p>
          <a:p>
            <a:pPr algn="ctr"/>
            <a:r>
              <a:rPr lang="fa-IR" sz="5400" dirty="0" smtClean="0">
                <a:cs typeface="A Chamran" panose="00000400000000000000" pitchFamily="2" charset="-78"/>
              </a:rPr>
              <a:t>أَمَّا </a:t>
            </a:r>
            <a:r>
              <a:rPr lang="fa-IR" sz="5400" dirty="0">
                <a:cs typeface="A Chamran" panose="00000400000000000000" pitchFamily="2" charset="-78"/>
              </a:rPr>
              <a:t>الْحَوَادِثُ‏ الْوَاقِعَةُ فَارْجِعُوا </a:t>
            </a:r>
            <a:r>
              <a:rPr lang="fa-IR" sz="5400" dirty="0" smtClean="0">
                <a:cs typeface="A Chamran" panose="00000400000000000000" pitchFamily="2" charset="-78"/>
              </a:rPr>
              <a:t>فِيهَا</a:t>
            </a:r>
          </a:p>
          <a:p>
            <a:pPr algn="ctr"/>
            <a:r>
              <a:rPr lang="fa-IR" sz="5400" dirty="0" smtClean="0">
                <a:cs typeface="A Chamran" panose="00000400000000000000" pitchFamily="2" charset="-78"/>
              </a:rPr>
              <a:t> </a:t>
            </a:r>
            <a:r>
              <a:rPr lang="fa-IR" sz="5400" dirty="0">
                <a:cs typeface="A Chamran" panose="00000400000000000000" pitchFamily="2" charset="-78"/>
              </a:rPr>
              <a:t>إِلَى </a:t>
            </a:r>
            <a:r>
              <a:rPr lang="fa-IR" sz="5400" dirty="0" smtClean="0">
                <a:cs typeface="A Chamran" panose="00000400000000000000" pitchFamily="2" charset="-78"/>
              </a:rPr>
              <a:t>رُوَاةِ </a:t>
            </a:r>
            <a:r>
              <a:rPr lang="fa-IR" sz="5400" dirty="0">
                <a:cs typeface="A Chamran" panose="00000400000000000000" pitchFamily="2" charset="-78"/>
              </a:rPr>
              <a:t>حَدِيثِنَا فَإِنَّهُمْ حُجَّتِي </a:t>
            </a:r>
            <a:r>
              <a:rPr lang="fa-IR" sz="5400" dirty="0" smtClean="0">
                <a:cs typeface="A Chamran" panose="00000400000000000000" pitchFamily="2" charset="-78"/>
              </a:rPr>
              <a:t>عَلَيْكُمْ</a:t>
            </a:r>
          </a:p>
          <a:p>
            <a:pPr algn="ctr"/>
            <a:r>
              <a:rPr lang="fa-IR" sz="5400" dirty="0" smtClean="0">
                <a:cs typeface="A Chamran" panose="00000400000000000000" pitchFamily="2" charset="-78"/>
              </a:rPr>
              <a:t> </a:t>
            </a:r>
            <a:r>
              <a:rPr lang="fa-IR" sz="5400" dirty="0">
                <a:cs typeface="A Chamran" panose="00000400000000000000" pitchFamily="2" charset="-78"/>
              </a:rPr>
              <a:t>وَ أَنَا حُجَّةُ اللَّهِ </a:t>
            </a:r>
            <a:r>
              <a:rPr lang="fa-IR" sz="5400" dirty="0" smtClean="0">
                <a:cs typeface="A Chamran" panose="00000400000000000000" pitchFamily="2" charset="-78"/>
              </a:rPr>
              <a:t>عَلَيْهِمْ.</a:t>
            </a:r>
          </a:p>
          <a:p>
            <a:pPr algn="ctr"/>
            <a:r>
              <a:rPr lang="fa-IR" sz="2800" dirty="0">
                <a:solidFill>
                  <a:srgbClr val="C00000"/>
                </a:solidFill>
                <a:cs typeface="A Chamran" panose="00000400000000000000" pitchFamily="2" charset="-78"/>
              </a:rPr>
              <a:t> كمال الدين و تمام النعمة، ج‏2، ص: 484</a:t>
            </a:r>
            <a:br>
              <a:rPr lang="fa-IR" sz="2800" dirty="0">
                <a:solidFill>
                  <a:srgbClr val="C00000"/>
                </a:solidFill>
                <a:cs typeface="A Chamran" panose="00000400000000000000" pitchFamily="2" charset="-78"/>
              </a:rPr>
            </a:br>
            <a:endParaRPr lang="fa-IR" sz="2800" dirty="0">
              <a:solidFill>
                <a:srgbClr val="C00000"/>
              </a:solidFill>
              <a:cs typeface="A Chamran" panose="00000400000000000000" pitchFamily="2" charset="-78"/>
            </a:endParaRPr>
          </a:p>
          <a:p>
            <a:pPr algn="ctr"/>
            <a:endParaRPr lang="en-US" sz="5400" dirty="0">
              <a:cs typeface="A Ch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9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age result for ‫بک روشن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9" y="429900"/>
            <a:ext cx="11812309" cy="6428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ounded Rectangle 1"/>
          <p:cNvSpPr/>
          <p:nvPr/>
        </p:nvSpPr>
        <p:spPr>
          <a:xfrm>
            <a:off x="4911634" y="248194"/>
            <a:ext cx="6818812" cy="111034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 smtClean="0">
                <a:solidFill>
                  <a:srgbClr val="FFFF00"/>
                </a:solidFill>
                <a:cs typeface="EntezareZohoor 1 **" panose="00000700000000000000" pitchFamily="2" charset="-78"/>
              </a:rPr>
              <a:t>6. مهارت پناه جویی به قرآن</a:t>
            </a:r>
            <a:endParaRPr lang="en-US" sz="6600" b="1" dirty="0">
              <a:solidFill>
                <a:srgbClr val="FFFF00"/>
              </a:solidFill>
              <a:cs typeface="EntezareZohoor 1 **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728" y="1841864"/>
            <a:ext cx="1140771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 smtClean="0">
                <a:solidFill>
                  <a:srgbClr val="002060"/>
                </a:solidFill>
                <a:cs typeface="A Chamran" panose="00000400000000000000" pitchFamily="2" charset="-78"/>
              </a:rPr>
              <a:t>قَالَ رسول الله (ص):</a:t>
            </a:r>
          </a:p>
          <a:p>
            <a:pPr algn="ctr" rtl="1"/>
            <a:r>
              <a:rPr lang="fa-IR" sz="6000" dirty="0" smtClean="0">
                <a:solidFill>
                  <a:srgbClr val="002060"/>
                </a:solidFill>
                <a:cs typeface="A Chamran" panose="00000400000000000000" pitchFamily="2" charset="-78"/>
              </a:rPr>
              <a:t>فَإِذَا </a:t>
            </a:r>
            <a:r>
              <a:rPr lang="fa-IR" sz="6000" dirty="0">
                <a:solidFill>
                  <a:srgbClr val="002060"/>
                </a:solidFill>
                <a:cs typeface="A Chamran" panose="00000400000000000000" pitchFamily="2" charset="-78"/>
              </a:rPr>
              <a:t>الْتَبَسَتْ عَلَيْكُمُ الْفِتَنُ كَقِطَعِ‏ اللَّيْلِ‏ الْمُظْلِمِ </a:t>
            </a:r>
            <a:r>
              <a:rPr lang="fa-IR" sz="7200" dirty="0">
                <a:solidFill>
                  <a:srgbClr val="002060"/>
                </a:solidFill>
                <a:cs typeface="A Chamran" panose="00000400000000000000" pitchFamily="2" charset="-78"/>
              </a:rPr>
              <a:t>فَعَلَيْكُمْ بِالْقُرْآن</a:t>
            </a:r>
            <a:r>
              <a:rPr lang="fa-IR" sz="4800" dirty="0" smtClean="0">
                <a:solidFill>
                  <a:srgbClr val="002060"/>
                </a:solidFill>
                <a:cs typeface="A Chamran" panose="00000400000000000000" pitchFamily="2" charset="-78"/>
              </a:rPr>
              <a:t>‏</a:t>
            </a:r>
          </a:p>
          <a:p>
            <a:pPr algn="ctr"/>
            <a:r>
              <a:rPr lang="fa-IR" sz="3200" b="1" dirty="0">
                <a:solidFill>
                  <a:srgbClr val="002060"/>
                </a:solidFill>
              </a:rPr>
              <a:t/>
            </a:r>
            <a:br>
              <a:rPr lang="fa-IR" sz="3200" b="1" dirty="0">
                <a:solidFill>
                  <a:srgbClr val="002060"/>
                </a:solidFill>
              </a:rPr>
            </a:br>
            <a:r>
              <a:rPr lang="fa-IR" sz="3200" b="1" dirty="0">
                <a:solidFill>
                  <a:srgbClr val="002060"/>
                </a:solidFill>
              </a:rPr>
              <a:t>الكافي (ط - الإسلامية)، ج‏2، ص: 599</a:t>
            </a:r>
          </a:p>
          <a:p>
            <a:r>
              <a:rPr lang="fa-IR" dirty="0">
                <a:solidFill>
                  <a:srgbClr val="002060"/>
                </a:solidFill>
              </a:rPr>
              <a:t/>
            </a:r>
            <a:br>
              <a:rPr lang="fa-IR" dirty="0">
                <a:solidFill>
                  <a:srgbClr val="002060"/>
                </a:solidFill>
              </a:rPr>
            </a:br>
            <a:endParaRPr lang="fa-IR" sz="4800" dirty="0">
              <a:solidFill>
                <a:srgbClr val="002060"/>
              </a:solidFill>
            </a:endParaRPr>
          </a:p>
          <a:p>
            <a:pPr algn="ctr" rtl="1"/>
            <a:r>
              <a:rPr lang="fa-IR" sz="4800" dirty="0">
                <a:solidFill>
                  <a:srgbClr val="002060"/>
                </a:solidFill>
                <a:cs typeface="A Chamran" panose="00000400000000000000" pitchFamily="2" charset="-78"/>
              </a:rPr>
              <a:t/>
            </a:r>
            <a:br>
              <a:rPr lang="fa-IR" sz="4800" dirty="0">
                <a:solidFill>
                  <a:srgbClr val="002060"/>
                </a:solidFill>
                <a:cs typeface="A Chamran" panose="00000400000000000000" pitchFamily="2" charset="-78"/>
              </a:rPr>
            </a:br>
            <a:endParaRPr lang="en-US" sz="4800" dirty="0">
              <a:solidFill>
                <a:srgbClr val="002060"/>
              </a:solidFill>
              <a:cs typeface="A Ch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018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53497" y="248194"/>
            <a:ext cx="4976949" cy="111034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 smtClean="0">
                <a:solidFill>
                  <a:srgbClr val="FFFF00"/>
                </a:solidFill>
                <a:cs typeface="EntezareZohoor 1 **" panose="00000700000000000000" pitchFamily="2" charset="-78"/>
              </a:rPr>
              <a:t>7. مهارت دعا و ذکر</a:t>
            </a:r>
            <a:endParaRPr lang="en-US" sz="6600" b="1" dirty="0">
              <a:solidFill>
                <a:srgbClr val="FFFF00"/>
              </a:solidFill>
              <a:cs typeface="EntezareZohoor 1 **" panose="00000700000000000000" pitchFamily="2" charset="-78"/>
            </a:endParaRPr>
          </a:p>
        </p:txBody>
      </p:sp>
      <p:pic>
        <p:nvPicPr>
          <p:cNvPr id="1028" name="Picture 4" descr="Image result for ‫اللهم عرفنی نفسک‬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" b="35778"/>
          <a:stretch/>
        </p:blipFill>
        <p:spPr bwMode="auto">
          <a:xfrm>
            <a:off x="543734" y="1920241"/>
            <a:ext cx="10865492" cy="4140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‫غرق‬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24"/>
          <a:stretch/>
        </p:blipFill>
        <p:spPr bwMode="auto">
          <a:xfrm>
            <a:off x="2487705" y="3499570"/>
            <a:ext cx="6239435" cy="3358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‫دعای غریق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94" y="203939"/>
            <a:ext cx="8396061" cy="3624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4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08469" y="248194"/>
            <a:ext cx="6021977" cy="111034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 smtClean="0">
                <a:solidFill>
                  <a:srgbClr val="FFFF00"/>
                </a:solidFill>
                <a:cs typeface="EntezareZohoor 1 **" panose="00000700000000000000" pitchFamily="2" charset="-78"/>
              </a:rPr>
              <a:t>8.مهار ت مراقبت از رزق</a:t>
            </a:r>
            <a:endParaRPr lang="en-US" sz="6600" b="1" dirty="0">
              <a:solidFill>
                <a:srgbClr val="FFFF00"/>
              </a:solidFill>
              <a:cs typeface="EntezareZohoor 1 **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412" y="1532964"/>
            <a:ext cx="111027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400" b="1" dirty="0" smtClean="0">
                <a:cs typeface="2  Mehr" panose="00000700000000000000" pitchFamily="2" charset="-78"/>
              </a:rPr>
              <a:t> </a:t>
            </a:r>
            <a:r>
              <a:rPr lang="fa-IR" sz="4400" b="1" dirty="0">
                <a:cs typeface="2  Mehr" panose="00000700000000000000" pitchFamily="2" charset="-78"/>
              </a:rPr>
              <a:t>قَالَ رَسُولُ اللَّهِ </a:t>
            </a:r>
            <a:r>
              <a:rPr lang="fa-IR" sz="4400" b="1" dirty="0" smtClean="0">
                <a:cs typeface="2  Mehr" panose="00000700000000000000" pitchFamily="2" charset="-78"/>
              </a:rPr>
              <a:t>(ص):</a:t>
            </a:r>
          </a:p>
          <a:p>
            <a:pPr algn="ctr"/>
            <a:endParaRPr lang="fa-IR" sz="4400" b="1" dirty="0" smtClean="0">
              <a:cs typeface="2  Mehr" panose="00000700000000000000" pitchFamily="2" charset="-78"/>
            </a:endParaRPr>
          </a:p>
          <a:p>
            <a:pPr algn="ctr"/>
            <a:r>
              <a:rPr lang="fa-IR" sz="4400" b="1" dirty="0" smtClean="0">
                <a:cs typeface="2  Mehr" panose="00000700000000000000" pitchFamily="2" charset="-78"/>
              </a:rPr>
              <a:t>‏ </a:t>
            </a:r>
            <a:r>
              <a:rPr lang="fa-IR" sz="4400" b="1" dirty="0">
                <a:cs typeface="2  Mehr" panose="00000700000000000000" pitchFamily="2" charset="-78"/>
              </a:rPr>
              <a:t>إِنَّ أَخْوَفَ‏ مَا أَخَافُ‏ عَلَى‏ أُمَّتِي مِنْ بَعْدِي </a:t>
            </a:r>
            <a:endParaRPr lang="fa-IR" sz="4400" b="1" dirty="0" smtClean="0">
              <a:cs typeface="2  Mehr" panose="00000700000000000000" pitchFamily="2" charset="-78"/>
            </a:endParaRPr>
          </a:p>
          <a:p>
            <a:pPr algn="ctr"/>
            <a:endParaRPr lang="fa-IR" sz="4400" b="1" dirty="0" smtClean="0">
              <a:cs typeface="2  Mehr" panose="00000700000000000000" pitchFamily="2" charset="-78"/>
            </a:endParaRPr>
          </a:p>
          <a:p>
            <a:pPr algn="ctr"/>
            <a:r>
              <a:rPr lang="fa-IR" sz="5400" b="1" dirty="0" smtClean="0">
                <a:cs typeface="2  Mehr" panose="00000700000000000000" pitchFamily="2" charset="-78"/>
              </a:rPr>
              <a:t>هَذِهِ </a:t>
            </a:r>
            <a:r>
              <a:rPr lang="fa-IR" sz="5400" b="1" dirty="0">
                <a:cs typeface="2  Mehr" panose="00000700000000000000" pitchFamily="2" charset="-78"/>
              </a:rPr>
              <a:t>الْمَكَاسِبُ الْحَرَامُ وَ الشَّهْوَةُ الْخَفِيَّةِ وَ الرِّبَا</a:t>
            </a:r>
            <a:r>
              <a:rPr lang="fa-IR" sz="4400" b="1" dirty="0" smtClean="0">
                <a:cs typeface="2  Mehr" panose="00000700000000000000" pitchFamily="2" charset="-78"/>
              </a:rPr>
              <a:t>.</a:t>
            </a:r>
          </a:p>
          <a:p>
            <a:pPr algn="ctr"/>
            <a:r>
              <a:rPr lang="fa-IR" sz="2800" b="1" dirty="0">
                <a:solidFill>
                  <a:srgbClr val="002060"/>
                </a:solidFill>
              </a:rPr>
              <a:t/>
            </a:r>
            <a:br>
              <a:rPr lang="fa-IR" sz="2800" b="1" dirty="0">
                <a:solidFill>
                  <a:srgbClr val="002060"/>
                </a:solidFill>
              </a:rPr>
            </a:br>
            <a:r>
              <a:rPr lang="fa-IR" sz="2800" b="1" dirty="0">
                <a:solidFill>
                  <a:srgbClr val="002060"/>
                </a:solidFill>
              </a:rPr>
              <a:t>الكافي (ط - الإسلامية)، ج‏5، ص: 124</a:t>
            </a:r>
          </a:p>
          <a:p>
            <a:r>
              <a:rPr lang="fa-IR" dirty="0"/>
              <a:t/>
            </a:r>
            <a:br>
              <a:rPr lang="fa-IR" dirty="0"/>
            </a:br>
            <a:endParaRPr lang="fa-IR" sz="4400" dirty="0"/>
          </a:p>
          <a:p>
            <a:pPr algn="ctr"/>
            <a:r>
              <a:rPr lang="fa-IR" sz="4400" b="1" dirty="0">
                <a:cs typeface="2  Mehr" panose="00000700000000000000" pitchFamily="2" charset="-78"/>
              </a:rPr>
              <a:t/>
            </a:r>
            <a:br>
              <a:rPr lang="fa-IR" sz="4400" b="1" dirty="0">
                <a:cs typeface="2  Mehr" panose="00000700000000000000" pitchFamily="2" charset="-78"/>
              </a:rPr>
            </a:br>
            <a:endParaRPr lang="fa-IR" sz="4400" b="1" dirty="0">
              <a:cs typeface="2  Mehr" panose="00000700000000000000" pitchFamily="2" charset="-78"/>
            </a:endParaRPr>
          </a:p>
          <a:p>
            <a:pPr algn="ctr"/>
            <a:endParaRPr lang="en-US" sz="4400" b="1" dirty="0">
              <a:cs typeface="2  Meh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72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‫زیباترین صلوات‬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26034" r="12379" b="16928"/>
          <a:stretch/>
        </p:blipFill>
        <p:spPr bwMode="auto">
          <a:xfrm>
            <a:off x="954739" y="847165"/>
            <a:ext cx="10347401" cy="560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0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ack grand 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63" y="530407"/>
            <a:ext cx="11483431" cy="606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65468" y="222070"/>
            <a:ext cx="3122023" cy="14891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9600" dirty="0" smtClean="0">
                <a:solidFill>
                  <a:srgbClr val="C00000"/>
                </a:solidFill>
                <a:cs typeface="A Chamran" panose="00000400000000000000" pitchFamily="2" charset="-78"/>
              </a:rPr>
              <a:t>مقابله</a:t>
            </a:r>
            <a:endParaRPr lang="en-US" sz="9600" dirty="0">
              <a:solidFill>
                <a:srgbClr val="C00000"/>
              </a:solidFill>
              <a:cs typeface="A Chamra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" y="2286000"/>
            <a:ext cx="10789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7200" dirty="0" smtClean="0">
                <a:solidFill>
                  <a:srgbClr val="FFFF00"/>
                </a:solidFill>
                <a:cs typeface="A Chamran" panose="00000400000000000000" pitchFamily="2" charset="-78"/>
              </a:rPr>
              <a:t>مقابله یعنی آمادگی علمی و عملی و انعطاف پذیری اصولی در برابر اوضاع و موقعیت های خاصّ.</a:t>
            </a:r>
            <a:endParaRPr lang="en-US" sz="7200" dirty="0">
              <a:solidFill>
                <a:srgbClr val="FFFF00"/>
              </a:solidFill>
              <a:cs typeface="A Ch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49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back grand 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3" y="778507"/>
            <a:ext cx="10791100" cy="607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847703" y="182880"/>
            <a:ext cx="6675120" cy="10711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A Soraya" panose="00000700000000000000" pitchFamily="2" charset="-78"/>
              </a:rPr>
              <a:t>بحران های دوره آخرالزّمان</a:t>
            </a:r>
            <a:endParaRPr lang="en-US" sz="4000" dirty="0">
              <a:solidFill>
                <a:srgbClr val="FF0000"/>
              </a:solidFill>
              <a:cs typeface="A Soraya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6326" y="1567543"/>
            <a:ext cx="91178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AutoNum type="arabicPeriod"/>
            </a:pPr>
            <a:r>
              <a:rPr lang="fa-IR" sz="4400" dirty="0" smtClean="0">
                <a:cs typeface="2  Titr" panose="00000700000000000000" pitchFamily="2" charset="-78"/>
              </a:rPr>
              <a:t>فراوانی سؤالات و شبهات؛</a:t>
            </a:r>
          </a:p>
          <a:p>
            <a:pPr marL="342900" indent="-342900" algn="r" rtl="1">
              <a:buAutoNum type="arabicPeriod"/>
            </a:pPr>
            <a:r>
              <a:rPr lang="fa-IR" sz="4400" dirty="0" smtClean="0">
                <a:cs typeface="2  Titr" panose="00000700000000000000" pitchFamily="2" charset="-78"/>
              </a:rPr>
              <a:t>فراوانی فرقه های انحرافی و مکاتب فکری؛</a:t>
            </a:r>
          </a:p>
          <a:p>
            <a:pPr marL="342900" indent="-342900" algn="r" rtl="1">
              <a:buAutoNum type="arabicPeriod"/>
            </a:pPr>
            <a:r>
              <a:rPr lang="fa-IR" sz="4400" dirty="0" smtClean="0">
                <a:cs typeface="2  Titr" panose="00000700000000000000" pitchFamily="2" charset="-78"/>
              </a:rPr>
              <a:t>هجمه سنگین تبلیغات دشمن بر ضدّ دین؛</a:t>
            </a:r>
          </a:p>
          <a:p>
            <a:pPr marL="342900" indent="-342900" algn="r" rtl="1">
              <a:buAutoNum type="arabicPeriod"/>
            </a:pPr>
            <a:r>
              <a:rPr lang="fa-IR" sz="4400" dirty="0" smtClean="0">
                <a:cs typeface="2  Titr" panose="00000700000000000000" pitchFamily="2" charset="-78"/>
              </a:rPr>
              <a:t>کمبود هدایتگران اصیل و امین؛</a:t>
            </a:r>
          </a:p>
          <a:p>
            <a:pPr marL="342900" indent="-342900" algn="r" rtl="1">
              <a:buAutoNum type="arabicPeriod"/>
            </a:pPr>
            <a:r>
              <a:rPr lang="fa-IR" sz="4400" dirty="0" smtClean="0">
                <a:cs typeface="2  Titr" panose="00000700000000000000" pitchFamily="2" charset="-78"/>
              </a:rPr>
              <a:t>رواج سبک زندگی لذّت گرا و رفاه طلب؛</a:t>
            </a:r>
          </a:p>
          <a:p>
            <a:pPr marL="342900" indent="-342900" algn="r" rtl="1">
              <a:buAutoNum type="arabicPeriod"/>
            </a:pPr>
            <a:r>
              <a:rPr lang="fa-IR" sz="4400" dirty="0" smtClean="0">
                <a:cs typeface="2  Titr" panose="00000700000000000000" pitchFamily="2" charset="-78"/>
              </a:rPr>
              <a:t>وجود حاکمان مستبد و ستمگر؛</a:t>
            </a:r>
          </a:p>
          <a:p>
            <a:pPr marL="342900" indent="-342900" algn="r" rtl="1">
              <a:buAutoNum type="arabicPeriod"/>
            </a:pPr>
            <a:r>
              <a:rPr lang="fa-IR" sz="4400" dirty="0" smtClean="0">
                <a:cs typeface="2  Titr" panose="00000700000000000000" pitchFamily="2" charset="-78"/>
              </a:rPr>
              <a:t>گسترش فساد اقتصادی و حرامخواری.</a:t>
            </a:r>
          </a:p>
          <a:p>
            <a:pPr marL="342900" indent="-342900" algn="r" rtl="1">
              <a:buAutoNum type="arabicPeriod"/>
            </a:pPr>
            <a:endParaRPr lang="en-US" sz="4400" dirty="0"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0657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8879" y="0"/>
            <a:ext cx="717586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06" b="100000" l="0" r="590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964" r="41143"/>
          <a:stretch/>
        </p:blipFill>
        <p:spPr>
          <a:xfrm flipH="1">
            <a:off x="2723905" y="432182"/>
            <a:ext cx="6920838" cy="6425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0736" y="1371601"/>
            <a:ext cx="455893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600" b="1" dirty="0" smtClean="0">
                <a:cs typeface="EntezareZohoor 1 **" panose="00000700000000000000" pitchFamily="2" charset="-78"/>
              </a:rPr>
              <a:t>اصول مهارت های </a:t>
            </a:r>
            <a:r>
              <a:rPr lang="fa-IR" sz="8000" b="1" dirty="0" smtClean="0">
                <a:solidFill>
                  <a:srgbClr val="FF0000"/>
                </a:solidFill>
                <a:cs typeface="EntezareZohoor 1 **" panose="00000700000000000000" pitchFamily="2" charset="-78"/>
              </a:rPr>
              <a:t>مقابله ای</a:t>
            </a:r>
          </a:p>
          <a:p>
            <a:pPr algn="ctr"/>
            <a:r>
              <a:rPr lang="fa-IR" sz="6600" b="1" dirty="0" smtClean="0">
                <a:cs typeface="EntezareZohoor 1 **" panose="00000700000000000000" pitchFamily="2" charset="-78"/>
              </a:rPr>
              <a:t> در آخرالزّمان</a:t>
            </a:r>
            <a:endParaRPr lang="en-US" sz="6600" b="1" dirty="0">
              <a:cs typeface="EntezareZohoor 1 **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67784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back grand 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5" y="739438"/>
            <a:ext cx="10982087" cy="58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197634" y="67087"/>
            <a:ext cx="4389120" cy="111034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 smtClean="0">
                <a:solidFill>
                  <a:srgbClr val="FFFF00"/>
                </a:solidFill>
                <a:cs typeface="EntezareZohoor 1 **" panose="00000700000000000000" pitchFamily="2" charset="-78"/>
              </a:rPr>
              <a:t>1. مهارت نه گفتن</a:t>
            </a:r>
            <a:endParaRPr lang="en-US" sz="6600" b="1" dirty="0">
              <a:solidFill>
                <a:srgbClr val="FFFF00"/>
              </a:solidFill>
              <a:cs typeface="EntezareZohoor 1 **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92194" y="1946366"/>
            <a:ext cx="1894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7200" dirty="0" smtClean="0">
                <a:solidFill>
                  <a:srgbClr val="FFC000"/>
                </a:solidFill>
                <a:cs typeface="EntezareZohoor 1 **" panose="00000700000000000000" pitchFamily="2" charset="-78"/>
              </a:rPr>
              <a:t>تقوی</a:t>
            </a:r>
            <a:endParaRPr lang="en-US" sz="7200" dirty="0">
              <a:solidFill>
                <a:srgbClr val="FFC000"/>
              </a:solidFill>
              <a:cs typeface="EntezareZohoor 1 **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2723" y="2439855"/>
            <a:ext cx="1894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7200" dirty="0" smtClean="0">
                <a:solidFill>
                  <a:srgbClr val="FFC000"/>
                </a:solidFill>
                <a:cs typeface="EntezareZohoor 1 **" panose="00000700000000000000" pitchFamily="2" charset="-78"/>
              </a:rPr>
              <a:t>زهد</a:t>
            </a:r>
            <a:endParaRPr lang="en-US" sz="7200" dirty="0">
              <a:solidFill>
                <a:srgbClr val="FFC000"/>
              </a:solidFill>
              <a:cs typeface="EntezareZohoor 1 **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2633" y="1695271"/>
            <a:ext cx="2934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7200" dirty="0" smtClean="0">
                <a:solidFill>
                  <a:srgbClr val="FFC000"/>
                </a:solidFill>
                <a:cs typeface="EntezareZohoor 1 **" panose="00000700000000000000" pitchFamily="2" charset="-78"/>
              </a:rPr>
              <a:t>قناعت</a:t>
            </a:r>
            <a:endParaRPr lang="en-US" sz="7200" dirty="0">
              <a:solidFill>
                <a:srgbClr val="FFC000"/>
              </a:solidFill>
              <a:cs typeface="EntezareZohoor 1 **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1239" y="4704086"/>
            <a:ext cx="4228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7200" dirty="0" smtClean="0">
                <a:solidFill>
                  <a:srgbClr val="FFC000"/>
                </a:solidFill>
                <a:cs typeface="EntezareZohoor 1 **" panose="00000700000000000000" pitchFamily="2" charset="-78"/>
              </a:rPr>
              <a:t>حجاب</a:t>
            </a:r>
            <a:endParaRPr lang="en-US" sz="7200" dirty="0">
              <a:solidFill>
                <a:srgbClr val="FFC000"/>
              </a:solidFill>
              <a:cs typeface="EntezareZohoor 1 **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51" y="2286727"/>
            <a:ext cx="4201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7200" dirty="0" smtClean="0">
                <a:solidFill>
                  <a:srgbClr val="FFC000"/>
                </a:solidFill>
                <a:cs typeface="EntezareZohoor 1 **" panose="00000700000000000000" pitchFamily="2" charset="-78"/>
              </a:rPr>
              <a:t>اعراض از لغو</a:t>
            </a:r>
            <a:endParaRPr lang="en-US" sz="7200" dirty="0">
              <a:solidFill>
                <a:srgbClr val="FFC000"/>
              </a:solidFill>
              <a:cs typeface="EntezareZohoor 1 **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6997" y="4078512"/>
            <a:ext cx="1894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7200" dirty="0" smtClean="0">
                <a:solidFill>
                  <a:srgbClr val="FFC000"/>
                </a:solidFill>
                <a:cs typeface="EntezareZohoor 1 **" panose="00000700000000000000" pitchFamily="2" charset="-78"/>
              </a:rPr>
              <a:t>حیا</a:t>
            </a:r>
            <a:endParaRPr lang="en-US" sz="7200" dirty="0">
              <a:solidFill>
                <a:srgbClr val="FFC000"/>
              </a:solidFill>
              <a:cs typeface="EntezareZohoor 1 **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35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32212" y="591670"/>
            <a:ext cx="7812741" cy="10892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A Chamran" panose="00000400000000000000" pitchFamily="2" charset="-78"/>
              </a:rPr>
              <a:t>تمرین های </a:t>
            </a:r>
            <a:r>
              <a:rPr lang="fa-IR" sz="6000" b="1" dirty="0" smtClean="0">
                <a:solidFill>
                  <a:srgbClr val="C00000"/>
                </a:solidFill>
                <a:cs typeface="A Chamran" panose="00000400000000000000" pitchFamily="2" charset="-78"/>
              </a:rPr>
              <a:t>«نه» </a:t>
            </a:r>
            <a:r>
              <a:rPr lang="fa-IR" sz="4000" b="1" dirty="0" smtClean="0">
                <a:solidFill>
                  <a:srgbClr val="C00000"/>
                </a:solidFill>
                <a:cs typeface="A Chamran" panose="00000400000000000000" pitchFamily="2" charset="-78"/>
              </a:rPr>
              <a:t>گفتن در قوانین دینی</a:t>
            </a:r>
            <a:endParaRPr lang="en-US" sz="4000" b="1" dirty="0">
              <a:solidFill>
                <a:srgbClr val="C00000"/>
              </a:solidFill>
              <a:cs typeface="A Chamran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91917" y="2326342"/>
            <a:ext cx="2770093" cy="333487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cs typeface="A Chamran" panose="00000400000000000000" pitchFamily="2" charset="-78"/>
              </a:rPr>
              <a:t>محرمات حجّ</a:t>
            </a:r>
            <a:endParaRPr lang="en-US" sz="6000" dirty="0">
              <a:cs typeface="A Chamra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24518" y="2357718"/>
            <a:ext cx="2640106" cy="333487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cs typeface="A Chamran" panose="00000400000000000000" pitchFamily="2" charset="-78"/>
              </a:rPr>
              <a:t>امساک</a:t>
            </a:r>
          </a:p>
          <a:p>
            <a:pPr algn="ctr"/>
            <a:r>
              <a:rPr lang="fa-IR" sz="6000" dirty="0" smtClean="0">
                <a:cs typeface="A Chamran" panose="00000400000000000000" pitchFamily="2" charset="-78"/>
              </a:rPr>
              <a:t> در روزه</a:t>
            </a:r>
            <a:endParaRPr lang="en-US" sz="6000" dirty="0">
              <a:cs typeface="A Chamran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41141" y="2357718"/>
            <a:ext cx="2474259" cy="333487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cs typeface="A Chamran" panose="00000400000000000000" pitchFamily="2" charset="-78"/>
              </a:rPr>
              <a:t>تکبیره الاحرام</a:t>
            </a:r>
            <a:endParaRPr lang="en-US" sz="6000" dirty="0">
              <a:cs typeface="A Chamra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2047" y="2357718"/>
            <a:ext cx="2888878" cy="333487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cs typeface="A Chamran" panose="00000400000000000000" pitchFamily="2" charset="-78"/>
              </a:rPr>
              <a:t>پرهیز</a:t>
            </a:r>
          </a:p>
          <a:p>
            <a:pPr algn="ctr"/>
            <a:r>
              <a:rPr lang="fa-IR" sz="6000" dirty="0" smtClean="0">
                <a:cs typeface="A Chamran" panose="00000400000000000000" pitchFamily="2" charset="-78"/>
              </a:rPr>
              <a:t> در خوراک</a:t>
            </a:r>
            <a:endParaRPr lang="en-US" sz="6000" dirty="0">
              <a:cs typeface="A Ch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446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910" y="1227909"/>
            <a:ext cx="958813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cs typeface="B Titr" panose="00000700000000000000" pitchFamily="2" charset="-78"/>
              </a:rPr>
              <a:t>قَالَ رسول الله (ص):</a:t>
            </a:r>
          </a:p>
          <a:p>
            <a:pPr algn="ctr"/>
            <a:r>
              <a:rPr lang="fa-IR" sz="6600" dirty="0" smtClean="0">
                <a:cs typeface="B Titr" panose="00000700000000000000" pitchFamily="2" charset="-78"/>
              </a:rPr>
              <a:t>‏ </a:t>
            </a:r>
            <a:r>
              <a:rPr lang="fa-IR" sz="6600" dirty="0">
                <a:solidFill>
                  <a:srgbClr val="C00000"/>
                </a:solidFill>
                <a:cs typeface="B Titr" panose="00000700000000000000" pitchFamily="2" charset="-78"/>
              </a:rPr>
              <a:t>الْمَعِدَةُ بَيْتُ كُلِّ دَاءٍ </a:t>
            </a:r>
            <a:endParaRPr lang="fa-IR" sz="66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6600" dirty="0" smtClean="0">
                <a:solidFill>
                  <a:srgbClr val="C00000"/>
                </a:solidFill>
                <a:cs typeface="B Titr" panose="00000700000000000000" pitchFamily="2" charset="-78"/>
              </a:rPr>
              <a:t>وَ </a:t>
            </a:r>
            <a:r>
              <a:rPr lang="fa-IR" sz="6600" dirty="0">
                <a:solidFill>
                  <a:srgbClr val="C00000"/>
                </a:solidFill>
                <a:cs typeface="B Titr" panose="00000700000000000000" pitchFamily="2" charset="-78"/>
              </a:rPr>
              <a:t>الْحِمْيَةُ رَأْسُ‏ كُلِّ </a:t>
            </a:r>
            <a:r>
              <a:rPr lang="fa-IR" sz="6600" dirty="0" smtClean="0">
                <a:solidFill>
                  <a:srgbClr val="C00000"/>
                </a:solidFill>
                <a:cs typeface="B Titr" panose="00000700000000000000" pitchFamily="2" charset="-78"/>
              </a:rPr>
              <a:t>دَوَاء</a:t>
            </a:r>
          </a:p>
          <a:p>
            <a:pPr algn="ctr"/>
            <a:r>
              <a:rPr lang="fa-IR" sz="3600" b="1" dirty="0">
                <a:solidFill>
                  <a:srgbClr val="002060"/>
                </a:solidFill>
                <a:latin typeface="A Rezvan-fat" panose="01000500000000020002" pitchFamily="2" charset="-78"/>
                <a:cs typeface="A Rezvan-fat" panose="01000500000000020002" pitchFamily="2" charset="-78"/>
              </a:rPr>
              <a:t>طب النبي </a:t>
            </a:r>
            <a:r>
              <a:rPr lang="fa-IR" sz="2400" b="1" dirty="0">
                <a:solidFill>
                  <a:srgbClr val="002060"/>
                </a:solidFill>
                <a:latin typeface="A Rezvan-fat" panose="01000500000000020002" pitchFamily="2" charset="-78"/>
                <a:cs typeface="A Rezvan-fat" panose="01000500000000020002" pitchFamily="2" charset="-78"/>
              </a:rPr>
              <a:t>صلى الله عليه و آله و سلم</a:t>
            </a:r>
            <a:r>
              <a:rPr lang="fa-IR" sz="3600" b="1" dirty="0">
                <a:solidFill>
                  <a:srgbClr val="002060"/>
                </a:solidFill>
                <a:latin typeface="A Rezvan-fat" panose="01000500000000020002" pitchFamily="2" charset="-78"/>
                <a:cs typeface="A Rezvan-fat" panose="01000500000000020002" pitchFamily="2" charset="-78"/>
              </a:rPr>
              <a:t>، </a:t>
            </a:r>
            <a:r>
              <a:rPr lang="fa-IR" sz="3600" b="1" dirty="0" smtClean="0">
                <a:solidFill>
                  <a:srgbClr val="002060"/>
                </a:solidFill>
                <a:latin typeface="A Rezvan-fat" panose="01000500000000020002" pitchFamily="2" charset="-78"/>
                <a:cs typeface="A Rezvan-fat" panose="01000500000000020002" pitchFamily="2" charset="-78"/>
              </a:rPr>
              <a:t>ص </a:t>
            </a:r>
            <a:r>
              <a:rPr lang="fa-IR" sz="3600" b="1" dirty="0">
                <a:solidFill>
                  <a:srgbClr val="002060"/>
                </a:solidFill>
                <a:latin typeface="A Rezvan-fat" panose="01000500000000020002" pitchFamily="2" charset="-78"/>
                <a:cs typeface="A Rezvan-fat" panose="01000500000000020002" pitchFamily="2" charset="-78"/>
              </a:rPr>
              <a:t>19</a:t>
            </a:r>
          </a:p>
          <a:p>
            <a:r>
              <a:rPr lang="fa-IR" dirty="0"/>
              <a:t/>
            </a:r>
            <a:br>
              <a:rPr lang="fa-IR" dirty="0"/>
            </a:br>
            <a:endParaRPr lang="fa-IR" sz="6600" dirty="0"/>
          </a:p>
          <a:p>
            <a:pPr algn="ctr"/>
            <a:r>
              <a:rPr lang="fa-IR" sz="6600" dirty="0">
                <a:cs typeface="B Titr" panose="00000700000000000000" pitchFamily="2" charset="-78"/>
              </a:rPr>
              <a:t/>
            </a:r>
            <a:br>
              <a:rPr lang="fa-IR" sz="6600" dirty="0">
                <a:cs typeface="B Titr" panose="00000700000000000000" pitchFamily="2" charset="-78"/>
              </a:rPr>
            </a:br>
            <a:endParaRPr lang="en-US" sz="6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239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ack grand 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6" y="538976"/>
            <a:ext cx="11286310" cy="61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473337" y="248194"/>
            <a:ext cx="6257109" cy="111034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 smtClean="0">
                <a:solidFill>
                  <a:srgbClr val="FFFF00"/>
                </a:solidFill>
                <a:cs typeface="EntezareZohoor 1 **" panose="00000700000000000000" pitchFamily="2" charset="-78"/>
              </a:rPr>
              <a:t>2. مهارت صبر  و استقامت</a:t>
            </a:r>
            <a:endParaRPr lang="en-US" sz="6600" b="1" dirty="0">
              <a:solidFill>
                <a:srgbClr val="FFFF00"/>
              </a:solidFill>
              <a:cs typeface="EntezareZohoor 1 **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1966" y="2403566"/>
            <a:ext cx="1001921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bg1"/>
                </a:solidFill>
                <a:cs typeface="B Titr" panose="00000700000000000000" pitchFamily="2" charset="-78"/>
              </a:rPr>
              <a:t>قَالَ </a:t>
            </a:r>
            <a:r>
              <a:rPr lang="fa-IR" sz="4800" dirty="0">
                <a:solidFill>
                  <a:schemeClr val="bg1"/>
                </a:solidFill>
                <a:cs typeface="B Titr" panose="00000700000000000000" pitchFamily="2" charset="-78"/>
              </a:rPr>
              <a:t>النَّبِيُّ </a:t>
            </a:r>
            <a:r>
              <a:rPr lang="fa-IR" sz="4800" dirty="0" smtClean="0">
                <a:solidFill>
                  <a:schemeClr val="bg1"/>
                </a:solidFill>
                <a:cs typeface="B Titr" panose="00000700000000000000" pitchFamily="2" charset="-78"/>
              </a:rPr>
              <a:t>(ص):‏ </a:t>
            </a:r>
            <a:r>
              <a:rPr lang="fa-IR" sz="4800" dirty="0">
                <a:solidFill>
                  <a:schemeClr val="bg1"/>
                </a:solidFill>
                <a:cs typeface="B Titr" panose="00000700000000000000" pitchFamily="2" charset="-78"/>
              </a:rPr>
              <a:t>انْتِظَارُ الْفَرَجِ‏ بِالصَّبْرِ </a:t>
            </a:r>
            <a:r>
              <a:rPr lang="fa-IR" sz="4800" dirty="0" smtClean="0">
                <a:solidFill>
                  <a:schemeClr val="bg1"/>
                </a:solidFill>
                <a:cs typeface="B Titr" panose="00000700000000000000" pitchFamily="2" charset="-78"/>
              </a:rPr>
              <a:t>عِبَادَة.</a:t>
            </a:r>
          </a:p>
          <a:p>
            <a:pPr algn="ctr"/>
            <a:r>
              <a:rPr lang="fa-IR" sz="2400" b="1" dirty="0">
                <a:solidFill>
                  <a:srgbClr val="FFFF00"/>
                </a:solidFill>
              </a:rPr>
              <a:t/>
            </a:r>
            <a:br>
              <a:rPr lang="fa-IR" sz="2400" b="1" dirty="0">
                <a:solidFill>
                  <a:srgbClr val="FFFF00"/>
                </a:solidFill>
              </a:rPr>
            </a:br>
            <a:r>
              <a:rPr lang="fa-IR" sz="2400" b="1" dirty="0">
                <a:solidFill>
                  <a:srgbClr val="FFFF00"/>
                </a:solidFill>
              </a:rPr>
              <a:t>الدعوات (للراوندي) / سلوة الحزين، النص، </a:t>
            </a:r>
            <a:r>
              <a:rPr lang="fa-IR" sz="2400" b="1" dirty="0" smtClean="0">
                <a:solidFill>
                  <a:srgbClr val="FFFF00"/>
                </a:solidFill>
              </a:rPr>
              <a:t>ص </a:t>
            </a:r>
            <a:r>
              <a:rPr lang="fa-IR" sz="2400" b="1" dirty="0">
                <a:solidFill>
                  <a:srgbClr val="FFFF00"/>
                </a:solidFill>
              </a:rPr>
              <a:t>41</a:t>
            </a:r>
          </a:p>
          <a:p>
            <a:r>
              <a:rPr lang="fa-IR" dirty="0"/>
              <a:t/>
            </a:r>
            <a:br>
              <a:rPr lang="fa-IR" dirty="0"/>
            </a:br>
            <a:endParaRPr lang="fa-IR" sz="4800" dirty="0"/>
          </a:p>
          <a:p>
            <a:pPr algn="ctr"/>
            <a:r>
              <a:rPr lang="fa-IR" sz="4800" dirty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fa-IR" sz="4800" dirty="0">
                <a:solidFill>
                  <a:schemeClr val="bg1"/>
                </a:solidFill>
                <a:cs typeface="B Titr" panose="00000700000000000000" pitchFamily="2" charset="-78"/>
              </a:rPr>
            </a:br>
            <a:endParaRPr lang="en-US" sz="4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393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back grand 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2" y="619717"/>
            <a:ext cx="11049228" cy="572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1" y="1114061"/>
            <a:ext cx="869986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5400" dirty="0" smtClean="0">
                <a:solidFill>
                  <a:srgbClr val="FFC000"/>
                </a:solidFill>
                <a:cs typeface="A Chamran" panose="00000400000000000000" pitchFamily="2" charset="-78"/>
              </a:rPr>
              <a:t>قَالَ </a:t>
            </a:r>
            <a:r>
              <a:rPr lang="fa-IR" sz="5400" dirty="0">
                <a:solidFill>
                  <a:srgbClr val="FFC000"/>
                </a:solidFill>
                <a:cs typeface="A Chamran" panose="00000400000000000000" pitchFamily="2" charset="-78"/>
              </a:rPr>
              <a:t>رَسُولُ اللَّهِ </a:t>
            </a:r>
            <a:r>
              <a:rPr lang="fa-IR" sz="5400" dirty="0" smtClean="0">
                <a:solidFill>
                  <a:srgbClr val="FFC000"/>
                </a:solidFill>
                <a:cs typeface="A Chamran" panose="00000400000000000000" pitchFamily="2" charset="-78"/>
              </a:rPr>
              <a:t>(ص):‏ </a:t>
            </a:r>
            <a:r>
              <a:rPr lang="fa-IR" sz="5400" dirty="0">
                <a:solidFill>
                  <a:srgbClr val="FFC000"/>
                </a:solidFill>
                <a:cs typeface="A Chamran" panose="00000400000000000000" pitchFamily="2" charset="-78"/>
              </a:rPr>
              <a:t>الصَّبْرُ </a:t>
            </a:r>
            <a:r>
              <a:rPr lang="fa-IR" sz="5400" dirty="0" smtClean="0">
                <a:solidFill>
                  <a:srgbClr val="FFC000"/>
                </a:solidFill>
                <a:cs typeface="A Chamran" panose="00000400000000000000" pitchFamily="2" charset="-78"/>
              </a:rPr>
              <a:t>ثَلَاثَةٌ:</a:t>
            </a:r>
          </a:p>
          <a:p>
            <a:pPr marL="1143000" indent="-1143000" algn="r" rtl="1">
              <a:buFont typeface="+mj-lt"/>
              <a:buAutoNum type="arabicParenR"/>
            </a:pPr>
            <a:r>
              <a:rPr lang="fa-IR" sz="7200" dirty="0" smtClean="0">
                <a:solidFill>
                  <a:schemeClr val="bg1"/>
                </a:solidFill>
                <a:cs typeface="A Chamran" panose="00000400000000000000" pitchFamily="2" charset="-78"/>
              </a:rPr>
              <a:t> </a:t>
            </a:r>
            <a:r>
              <a:rPr lang="en-US" sz="7200" dirty="0" smtClean="0">
                <a:solidFill>
                  <a:schemeClr val="bg1"/>
                </a:solidFill>
                <a:cs typeface="A Chamran" panose="00000400000000000000" pitchFamily="2" charset="-78"/>
              </a:rPr>
              <a:t>  </a:t>
            </a:r>
            <a:r>
              <a:rPr lang="fa-IR" sz="7200" dirty="0" smtClean="0">
                <a:solidFill>
                  <a:schemeClr val="bg1"/>
                </a:solidFill>
                <a:cs typeface="A Chamran" panose="00000400000000000000" pitchFamily="2" charset="-78"/>
              </a:rPr>
              <a:t>صَبْرٌ </a:t>
            </a:r>
            <a:r>
              <a:rPr lang="fa-IR" sz="7200" dirty="0">
                <a:solidFill>
                  <a:schemeClr val="bg1"/>
                </a:solidFill>
                <a:cs typeface="A Chamran" panose="00000400000000000000" pitchFamily="2" charset="-78"/>
              </a:rPr>
              <a:t>عِنْدَ الْمُصِيبَةِ </a:t>
            </a:r>
            <a:endParaRPr lang="fa-IR" sz="7200" dirty="0" smtClean="0">
              <a:solidFill>
                <a:schemeClr val="bg1"/>
              </a:solidFill>
              <a:cs typeface="A Chamran" panose="00000400000000000000" pitchFamily="2" charset="-78"/>
            </a:endParaRPr>
          </a:p>
          <a:p>
            <a:pPr marL="1143000" indent="-1143000" algn="r" rtl="1">
              <a:buFont typeface="+mj-lt"/>
              <a:buAutoNum type="arabicParenR"/>
            </a:pPr>
            <a:r>
              <a:rPr lang="fa-IR" sz="7200" dirty="0" smtClean="0">
                <a:solidFill>
                  <a:schemeClr val="bg1"/>
                </a:solidFill>
                <a:cs typeface="A Chamran" panose="00000400000000000000" pitchFamily="2" charset="-78"/>
              </a:rPr>
              <a:t>وَ </a:t>
            </a:r>
            <a:r>
              <a:rPr lang="en-US" sz="7200" dirty="0" smtClean="0">
                <a:solidFill>
                  <a:schemeClr val="bg1"/>
                </a:solidFill>
                <a:cs typeface="A Chamran" panose="00000400000000000000" pitchFamily="2" charset="-78"/>
              </a:rPr>
              <a:t> </a:t>
            </a:r>
            <a:r>
              <a:rPr lang="fa-IR" sz="7200" dirty="0" smtClean="0">
                <a:solidFill>
                  <a:schemeClr val="bg1"/>
                </a:solidFill>
                <a:cs typeface="A Chamran" panose="00000400000000000000" pitchFamily="2" charset="-78"/>
              </a:rPr>
              <a:t>صَبْرٌ </a:t>
            </a:r>
            <a:r>
              <a:rPr lang="fa-IR" sz="7200" dirty="0">
                <a:solidFill>
                  <a:schemeClr val="bg1"/>
                </a:solidFill>
                <a:cs typeface="A Chamran" panose="00000400000000000000" pitchFamily="2" charset="-78"/>
              </a:rPr>
              <a:t>عَلَى </a:t>
            </a:r>
            <a:r>
              <a:rPr lang="fa-IR" sz="7200" dirty="0" smtClean="0">
                <a:solidFill>
                  <a:schemeClr val="bg1"/>
                </a:solidFill>
                <a:cs typeface="A Chamran" panose="00000400000000000000" pitchFamily="2" charset="-78"/>
              </a:rPr>
              <a:t>الطَّاعَةِ</a:t>
            </a:r>
          </a:p>
          <a:p>
            <a:pPr marL="1143000" indent="-1143000" algn="r" rtl="1">
              <a:buFont typeface="+mj-lt"/>
              <a:buAutoNum type="arabicParenR"/>
            </a:pPr>
            <a:r>
              <a:rPr lang="fa-IR" sz="7200" dirty="0" smtClean="0">
                <a:solidFill>
                  <a:schemeClr val="bg1"/>
                </a:solidFill>
                <a:cs typeface="A Chamran" panose="00000400000000000000" pitchFamily="2" charset="-78"/>
              </a:rPr>
              <a:t> وَ صَبْرٌ عَنِ الْمَعْصِيَة</a:t>
            </a:r>
            <a:r>
              <a:rPr lang="fa-IR" sz="5400" dirty="0">
                <a:cs typeface="A Chamran" panose="00000400000000000000" pitchFamily="2" charset="-78"/>
              </a:rPr>
              <a:t/>
            </a:r>
            <a:br>
              <a:rPr lang="fa-IR" sz="5400" dirty="0">
                <a:cs typeface="A Chamran" panose="00000400000000000000" pitchFamily="2" charset="-78"/>
              </a:rPr>
            </a:br>
            <a:r>
              <a:rPr lang="fa-IR" sz="3200" dirty="0">
                <a:solidFill>
                  <a:srgbClr val="FFFF00"/>
                </a:solidFill>
                <a:cs typeface="A Chamran" panose="00000400000000000000" pitchFamily="2" charset="-78"/>
              </a:rPr>
              <a:t> الكافي (ط - الإسلامية)، ج‏2، ص: 91</a:t>
            </a:r>
            <a:endParaRPr lang="en-US" sz="5400" dirty="0">
              <a:solidFill>
                <a:srgbClr val="FFFF00"/>
              </a:solidFill>
              <a:cs typeface="A Ch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038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380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2  Mehr</vt:lpstr>
      <vt:lpstr>2  Titr</vt:lpstr>
      <vt:lpstr>A Chamran</vt:lpstr>
      <vt:lpstr>A Rezvan-fat</vt:lpstr>
      <vt:lpstr>A Soraya</vt:lpstr>
      <vt:lpstr>Arial</vt:lpstr>
      <vt:lpstr>B Titr</vt:lpstr>
      <vt:lpstr>Calibri</vt:lpstr>
      <vt:lpstr>Calibri Light</vt:lpstr>
      <vt:lpstr>EntezareZohoor 1 **</vt:lpstr>
      <vt:lpstr>EntezareZohoor B4</vt:lpstr>
      <vt:lpstr>HNARGES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habib-pc</dc:creator>
  <cp:lastModifiedBy>Administrator</cp:lastModifiedBy>
  <cp:revision>14</cp:revision>
  <dcterms:created xsi:type="dcterms:W3CDTF">2016-12-07T05:08:35Z</dcterms:created>
  <dcterms:modified xsi:type="dcterms:W3CDTF">2018-01-20T06:12:50Z</dcterms:modified>
</cp:coreProperties>
</file>